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handoutMasterIdLst>
    <p:handoutMasterId r:id="rId39"/>
  </p:handoutMasterIdLst>
  <p:sldIdLst>
    <p:sldId id="309" r:id="rId2"/>
    <p:sldId id="329" r:id="rId3"/>
    <p:sldId id="259" r:id="rId4"/>
    <p:sldId id="267" r:id="rId5"/>
    <p:sldId id="308" r:id="rId6"/>
    <p:sldId id="325" r:id="rId7"/>
    <p:sldId id="310" r:id="rId8"/>
    <p:sldId id="265" r:id="rId9"/>
    <p:sldId id="271" r:id="rId10"/>
    <p:sldId id="315" r:id="rId11"/>
    <p:sldId id="328" r:id="rId12"/>
    <p:sldId id="333" r:id="rId13"/>
    <p:sldId id="282" r:id="rId14"/>
    <p:sldId id="274" r:id="rId15"/>
    <p:sldId id="276" r:id="rId16"/>
    <p:sldId id="311" r:id="rId17"/>
    <p:sldId id="281" r:id="rId18"/>
    <p:sldId id="284" r:id="rId19"/>
    <p:sldId id="280" r:id="rId20"/>
    <p:sldId id="283" r:id="rId21"/>
    <p:sldId id="277" r:id="rId22"/>
    <p:sldId id="306" r:id="rId23"/>
    <p:sldId id="312" r:id="rId24"/>
    <p:sldId id="324"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6">
          <p15:clr>
            <a:srgbClr val="A4A3A4"/>
          </p15:clr>
        </p15:guide>
        <p15:guide id="2" orient="horz" pos="2151">
          <p15:clr>
            <a:srgbClr val="A4A3A4"/>
          </p15:clr>
        </p15:guide>
        <p15:guide id="3" pos="2880">
          <p15:clr>
            <a:srgbClr val="A4A3A4"/>
          </p15:clr>
        </p15:guide>
        <p15:guide id="4" orient="horz" pos="1560">
          <p15:clr>
            <a:srgbClr val="A4A3A4"/>
          </p15:clr>
        </p15:guide>
        <p15:guide id="5" pos="30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sley Dochnahl" initials="WD"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FDA"/>
    <a:srgbClr val="78A22F"/>
    <a:srgbClr val="C7D744"/>
    <a:srgbClr val="7AD744"/>
    <a:srgbClr val="5D6C21"/>
    <a:srgbClr val="4C4C4C"/>
    <a:srgbClr val="333333"/>
    <a:srgbClr val="7A8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3483" autoAdjust="0"/>
  </p:normalViewPr>
  <p:slideViewPr>
    <p:cSldViewPr snapToGrid="0">
      <p:cViewPr varScale="1">
        <p:scale>
          <a:sx n="59" d="100"/>
          <a:sy n="59" d="100"/>
        </p:scale>
        <p:origin x="1484" y="48"/>
      </p:cViewPr>
      <p:guideLst>
        <p:guide orient="horz" pos="1346"/>
        <p:guide orient="horz" pos="2151"/>
        <p:guide pos="2880"/>
        <p:guide orient="horz" pos="1560"/>
        <p:guide pos="309"/>
      </p:guideLst>
    </p:cSldViewPr>
  </p:slideViewPr>
  <p:notesTextViewPr>
    <p:cViewPr>
      <p:scale>
        <a:sx n="1" d="1"/>
        <a:sy n="1" d="1"/>
      </p:scale>
      <p:origin x="0" y="0"/>
    </p:cViewPr>
  </p:notesTextViewPr>
  <p:sorterViewPr>
    <p:cViewPr>
      <p:scale>
        <a:sx n="100" d="100"/>
        <a:sy n="100" d="100"/>
      </p:scale>
      <p:origin x="0" y="-342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AD08C649-31C9-4469-B0A4-686661C6EDC7}" type="datetimeFigureOut">
              <a:rPr lang="en-US" smtClean="0"/>
              <a:t>10/18/2015</a:t>
            </a:fld>
            <a:endParaRPr lang="en-US" dirty="0"/>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D2AF840B-9BF0-4004-A0F8-F9292521DD46}" type="slidenum">
              <a:rPr lang="en-US" smtClean="0"/>
              <a:t>‹#›</a:t>
            </a:fld>
            <a:endParaRPr lang="en-US" dirty="0"/>
          </a:p>
        </p:txBody>
      </p:sp>
    </p:spTree>
    <p:extLst>
      <p:ext uri="{BB962C8B-B14F-4D97-AF65-F5344CB8AC3E}">
        <p14:creationId xmlns:p14="http://schemas.microsoft.com/office/powerpoint/2010/main" val="258121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502C109D-F4D6-4BB4-9751-A36C6D041AF6}" type="datetimeFigureOut">
              <a:rPr lang="en-US" smtClean="0"/>
              <a:t>10/18/2015</a:t>
            </a:fld>
            <a:endParaRPr lang="en-US" dirty="0"/>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46" tIns="46223" rIns="92446" bIns="46223"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3A884A79-2195-4574-9E02-0B188AF56D9B}" type="slidenum">
              <a:rPr lang="en-US" smtClean="0"/>
              <a:t>‹#›</a:t>
            </a:fld>
            <a:endParaRPr lang="en-US" dirty="0"/>
          </a:p>
        </p:txBody>
      </p:sp>
    </p:spTree>
    <p:extLst>
      <p:ext uri="{BB962C8B-B14F-4D97-AF65-F5344CB8AC3E}">
        <p14:creationId xmlns:p14="http://schemas.microsoft.com/office/powerpoint/2010/main" val="1111426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 zero percent dimming and five lumen outputs.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 seven whites and four mono-colors.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 twenty-four beam angles.</a:t>
            </a:r>
          </a:p>
          <a:p>
            <a:r>
              <a:rPr lang="en-US" dirty="0" smtClean="0"/>
              <a:t>with eighty and ninety CRI options. </a:t>
            </a:r>
          </a:p>
          <a:p>
            <a:r>
              <a:rPr lang="en-US" dirty="0" smtClean="0"/>
              <a:t>with interior and exterior options and multi volt for around the world installations</a:t>
            </a:r>
            <a:endParaRPr lang="en-US" dirty="0"/>
          </a:p>
        </p:txBody>
      </p:sp>
      <p:sp>
        <p:nvSpPr>
          <p:cNvPr id="4" name="Slide Number Placeholder 3"/>
          <p:cNvSpPr>
            <a:spLocks noGrp="1"/>
          </p:cNvSpPr>
          <p:nvPr>
            <p:ph type="sldNum" sz="quarter" idx="10"/>
          </p:nvPr>
        </p:nvSpPr>
        <p:spPr/>
        <p:txBody>
          <a:bodyPr/>
          <a:lstStyle/>
          <a:p>
            <a:fld id="{3A884A79-2195-4574-9E02-0B188AF56D9B}" type="slidenum">
              <a:rPr lang="en-US" smtClean="0"/>
              <a:t>3</a:t>
            </a:fld>
            <a:endParaRPr lang="en-US" dirty="0"/>
          </a:p>
        </p:txBody>
      </p:sp>
    </p:spTree>
    <p:extLst>
      <p:ext uri="{BB962C8B-B14F-4D97-AF65-F5344CB8AC3E}">
        <p14:creationId xmlns:p14="http://schemas.microsoft.com/office/powerpoint/2010/main" val="2523114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884A79-2195-4574-9E02-0B188AF56D9B}" type="slidenum">
              <a:rPr lang="en-US" smtClean="0"/>
              <a:t>7</a:t>
            </a:fld>
            <a:endParaRPr lang="en-US" dirty="0"/>
          </a:p>
        </p:txBody>
      </p:sp>
    </p:spTree>
    <p:extLst>
      <p:ext uri="{BB962C8B-B14F-4D97-AF65-F5344CB8AC3E}">
        <p14:creationId xmlns:p14="http://schemas.microsoft.com/office/powerpoint/2010/main" val="1223298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884A79-2195-4574-9E02-0B188AF56D9B}" type="slidenum">
              <a:rPr lang="en-US" smtClean="0"/>
              <a:t>24</a:t>
            </a:fld>
            <a:endParaRPr lang="en-US" dirty="0"/>
          </a:p>
        </p:txBody>
      </p:sp>
    </p:spTree>
    <p:extLst>
      <p:ext uri="{BB962C8B-B14F-4D97-AF65-F5344CB8AC3E}">
        <p14:creationId xmlns:p14="http://schemas.microsoft.com/office/powerpoint/2010/main" val="685011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60720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3" name="Straight Connector 2"/>
          <p:cNvCxnSpPr/>
          <p:nvPr userDrawn="1"/>
        </p:nvCxnSpPr>
        <p:spPr>
          <a:xfrm>
            <a:off x="0" y="1009719"/>
            <a:ext cx="9144000" cy="0"/>
          </a:xfrm>
          <a:prstGeom prst="line">
            <a:avLst/>
          </a:prstGeom>
          <a:ln w="19050" cmpd="sng">
            <a:solidFill>
              <a:srgbClr val="78A22F"/>
            </a:solidFill>
            <a:prstDash val="dot"/>
          </a:ln>
          <a:effectLst/>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userDrawn="1"/>
        </p:nvPicPr>
        <p:blipFill>
          <a:blip r:embed="rId2"/>
          <a:stretch>
            <a:fillRect/>
          </a:stretch>
        </p:blipFill>
        <p:spPr>
          <a:xfrm>
            <a:off x="6843501" y="6365786"/>
            <a:ext cx="2070100" cy="279400"/>
          </a:xfrm>
          <a:prstGeom prst="rect">
            <a:avLst/>
          </a:prstGeom>
        </p:spPr>
      </p:pic>
      <p:sp>
        <p:nvSpPr>
          <p:cNvPr id="5" name="Rectangle 4"/>
          <p:cNvSpPr/>
          <p:nvPr userDrawn="1"/>
        </p:nvSpPr>
        <p:spPr>
          <a:xfrm>
            <a:off x="609518" y="6431258"/>
            <a:ext cx="1749197" cy="200055"/>
          </a:xfrm>
          <a:prstGeom prst="rect">
            <a:avLst/>
          </a:prstGeom>
        </p:spPr>
        <p:txBody>
          <a:bodyPr wrap="none">
            <a:spAutoFit/>
          </a:bodyPr>
          <a:lstStyle/>
          <a:p>
            <a:pPr>
              <a:defRPr/>
            </a:pPr>
            <a:r>
              <a:rPr lang="en-US" sz="700" dirty="0" smtClean="0">
                <a:solidFill>
                  <a:srgbClr val="78A22F"/>
                </a:solidFill>
                <a:latin typeface="Century Gothic"/>
                <a:cs typeface="Century Gothic"/>
              </a:rPr>
              <a:t>CONFIDENTIAL  |  © 2015 ECOSENSE</a:t>
            </a:r>
          </a:p>
        </p:txBody>
      </p:sp>
      <p:sp>
        <p:nvSpPr>
          <p:cNvPr id="7" name="Title 1"/>
          <p:cNvSpPr>
            <a:spLocks noGrp="1"/>
          </p:cNvSpPr>
          <p:nvPr>
            <p:ph type="title" hasCustomPrompt="1"/>
          </p:nvPr>
        </p:nvSpPr>
        <p:spPr>
          <a:xfrm>
            <a:off x="63103" y="3143461"/>
            <a:ext cx="8229600" cy="666750"/>
          </a:xfrm>
          <a:prstGeom prst="rect">
            <a:avLst/>
          </a:prstGeom>
        </p:spPr>
        <p:txBody>
          <a:bodyPr>
            <a:normAutofit/>
          </a:bodyPr>
          <a:lstStyle>
            <a:lvl1pPr algn="r">
              <a:defRPr sz="2600" b="0" cap="none">
                <a:solidFill>
                  <a:srgbClr val="78A22F"/>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660135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Inside Page">
    <p:spTree>
      <p:nvGrpSpPr>
        <p:cNvPr id="1" name=""/>
        <p:cNvGrpSpPr/>
        <p:nvPr/>
      </p:nvGrpSpPr>
      <p:grpSpPr>
        <a:xfrm>
          <a:off x="0" y="0"/>
          <a:ext cx="0" cy="0"/>
          <a:chOff x="0" y="0"/>
          <a:chExt cx="0" cy="0"/>
        </a:xfrm>
      </p:grpSpPr>
      <p:cxnSp>
        <p:nvCxnSpPr>
          <p:cNvPr id="6" name="Straight Connector 5"/>
          <p:cNvCxnSpPr/>
          <p:nvPr userDrawn="1"/>
        </p:nvCxnSpPr>
        <p:spPr>
          <a:xfrm>
            <a:off x="0" y="1009719"/>
            <a:ext cx="9144000" cy="0"/>
          </a:xfrm>
          <a:prstGeom prst="line">
            <a:avLst/>
          </a:prstGeom>
          <a:ln w="19050" cmpd="sng">
            <a:solidFill>
              <a:srgbClr val="7A8D47"/>
            </a:solidFill>
            <a:prstDash val="dot"/>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362545" y="256291"/>
            <a:ext cx="8229600" cy="666750"/>
          </a:xfrm>
          <a:prstGeom prst="rect">
            <a:avLst/>
          </a:prstGeom>
        </p:spPr>
        <p:txBody>
          <a:bodyPr>
            <a:normAutofit/>
          </a:bodyPr>
          <a:lstStyle>
            <a:lvl1pPr>
              <a:defRPr sz="2800" b="0" cap="none">
                <a:solidFill>
                  <a:srgbClr val="78A22F"/>
                </a:solidFill>
              </a:defRPr>
            </a:lvl1pPr>
          </a:lstStyle>
          <a:p>
            <a:r>
              <a:rPr lang="en-US" dirty="0" smtClean="0"/>
              <a:t>Click to edit master title style</a:t>
            </a:r>
            <a:endParaRPr lang="en-US" dirty="0"/>
          </a:p>
        </p:txBody>
      </p:sp>
      <p:pic>
        <p:nvPicPr>
          <p:cNvPr id="12" name="Picture 11"/>
          <p:cNvPicPr>
            <a:picLocks noChangeAspect="1"/>
          </p:cNvPicPr>
          <p:nvPr userDrawn="1"/>
        </p:nvPicPr>
        <p:blipFill>
          <a:blip r:embed="rId2"/>
          <a:stretch>
            <a:fillRect/>
          </a:stretch>
        </p:blipFill>
        <p:spPr>
          <a:xfrm>
            <a:off x="6843501" y="6365786"/>
            <a:ext cx="2070100" cy="279400"/>
          </a:xfrm>
          <a:prstGeom prst="rect">
            <a:avLst/>
          </a:prstGeom>
        </p:spPr>
      </p:pic>
      <p:sp>
        <p:nvSpPr>
          <p:cNvPr id="13" name="Rectangle 12"/>
          <p:cNvSpPr/>
          <p:nvPr userDrawn="1"/>
        </p:nvSpPr>
        <p:spPr>
          <a:xfrm>
            <a:off x="609518" y="6431258"/>
            <a:ext cx="1749197" cy="200055"/>
          </a:xfrm>
          <a:prstGeom prst="rect">
            <a:avLst/>
          </a:prstGeom>
        </p:spPr>
        <p:txBody>
          <a:bodyPr wrap="none">
            <a:spAutoFit/>
          </a:bodyPr>
          <a:lstStyle/>
          <a:p>
            <a:pPr>
              <a:defRPr/>
            </a:pPr>
            <a:r>
              <a:rPr lang="en-US" sz="700" dirty="0" smtClean="0">
                <a:solidFill>
                  <a:srgbClr val="78A22F"/>
                </a:solidFill>
                <a:latin typeface="Century Gothic"/>
                <a:cs typeface="Century Gothic"/>
              </a:rPr>
              <a:t>CONFIDENTIAL  |  © 2015 ECOSENSE</a:t>
            </a:r>
          </a:p>
        </p:txBody>
      </p:sp>
      <p:sp>
        <p:nvSpPr>
          <p:cNvPr id="16" name="Content Placeholder 2"/>
          <p:cNvSpPr>
            <a:spLocks noGrp="1"/>
          </p:cNvSpPr>
          <p:nvPr>
            <p:ph idx="1"/>
          </p:nvPr>
        </p:nvSpPr>
        <p:spPr>
          <a:xfrm>
            <a:off x="362545" y="1216484"/>
            <a:ext cx="8229600" cy="4479350"/>
          </a:xfrm>
          <a:prstGeom prst="rect">
            <a:avLst/>
          </a:prstGeom>
        </p:spPr>
        <p:txBody>
          <a:bodyPr/>
          <a:lstStyle>
            <a:lvl1pPr marL="0" indent="0" algn="l">
              <a:spcAft>
                <a:spcPts val="800"/>
              </a:spcAft>
              <a:buClr>
                <a:srgbClr val="7A8D47"/>
              </a:buClr>
              <a:buSzPct val="100000"/>
              <a:buFont typeface="Arial"/>
              <a:buNone/>
              <a:defRPr sz="1800" b="1" baseline="0">
                <a:solidFill>
                  <a:srgbClr val="4C4C4C"/>
                </a:solidFill>
                <a:latin typeface="Arial"/>
                <a:cs typeface="Arial"/>
              </a:defRPr>
            </a:lvl1pPr>
            <a:lvl2pPr marL="166688" indent="-160338">
              <a:spcAft>
                <a:spcPts val="800"/>
              </a:spcAft>
              <a:buClr>
                <a:srgbClr val="78A22F"/>
              </a:buClr>
              <a:buSzPct val="100000"/>
              <a:buFont typeface="Arial"/>
              <a:buChar char="•"/>
              <a:defRPr sz="1600" b="0" baseline="0">
                <a:solidFill>
                  <a:srgbClr val="4C4C4C"/>
                </a:solidFill>
                <a:latin typeface="Arial"/>
                <a:cs typeface="Arial"/>
              </a:defRPr>
            </a:lvl2pPr>
            <a:lvl3pPr marL="287338" indent="-128588">
              <a:spcAft>
                <a:spcPts val="800"/>
              </a:spcAft>
              <a:buClr>
                <a:srgbClr val="78A22F"/>
              </a:buClr>
              <a:buFont typeface="Arial"/>
              <a:buChar char="•"/>
              <a:defRPr sz="1400" b="0" baseline="0">
                <a:solidFill>
                  <a:srgbClr val="4C4C4C"/>
                </a:solidFill>
                <a:latin typeface="Arial"/>
                <a:cs typeface="Arial"/>
              </a:defRPr>
            </a:lvl3pPr>
            <a:lvl4pPr marL="465138" indent="-128588">
              <a:spcAft>
                <a:spcPts val="800"/>
              </a:spcAft>
              <a:buClr>
                <a:srgbClr val="78A22F"/>
              </a:buClr>
              <a:buFont typeface="Arial"/>
              <a:buChar char="•"/>
              <a:defRPr sz="1200" b="0" baseline="0">
                <a:solidFill>
                  <a:srgbClr val="4C4C4C"/>
                </a:solidFill>
                <a:latin typeface="Arial"/>
                <a:cs typeface="Arial"/>
              </a:defRPr>
            </a:lvl4pPr>
            <a:lvl5pPr marL="569913" indent="-128588">
              <a:spcAft>
                <a:spcPts val="800"/>
              </a:spcAft>
              <a:buClr>
                <a:srgbClr val="78A22F"/>
              </a:buClr>
              <a:buFont typeface="Arial"/>
              <a:buChar char="•"/>
              <a:defRPr sz="1000" b="0" baseline="0">
                <a:solidFill>
                  <a:srgbClr val="4C4C4C"/>
                </a:solidFill>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45736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p:cNvCxnSpPr/>
          <p:nvPr userDrawn="1"/>
        </p:nvCxnSpPr>
        <p:spPr>
          <a:xfrm>
            <a:off x="0" y="6145083"/>
            <a:ext cx="9144000" cy="0"/>
          </a:xfrm>
          <a:prstGeom prst="line">
            <a:avLst/>
          </a:prstGeom>
          <a:ln w="19050" cmpd="sng">
            <a:solidFill>
              <a:srgbClr val="78A22F"/>
            </a:solidFill>
            <a:prstDash val="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309519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78" r:id="rId3"/>
  </p:sldLayoutIdLst>
  <p:timing>
    <p:tnLst>
      <p:par>
        <p:cTn id="1" dur="indefinite" restart="never" nodeType="tmRoot"/>
      </p:par>
    </p:tnLst>
  </p:timing>
  <p:hf hdr="0" ftr="0" dt="0"/>
  <p:txStyles>
    <p:titleStyle>
      <a:lvl1pPr algn="l" rtl="0" eaLnBrk="0" fontAlgn="base" hangingPunct="0">
        <a:spcBef>
          <a:spcPct val="0"/>
        </a:spcBef>
        <a:spcAft>
          <a:spcPct val="0"/>
        </a:spcAft>
        <a:defRPr sz="3600" b="1" kern="1200" cap="all">
          <a:solidFill>
            <a:schemeClr val="tx1"/>
          </a:solidFill>
          <a:latin typeface="Century Gothic" pitchFamily="34" charset="0"/>
          <a:ea typeface="ＭＳ Ｐゴシック" charset="0"/>
          <a:cs typeface="ＭＳ Ｐゴシック" charset="0"/>
        </a:defRPr>
      </a:lvl1pPr>
      <a:lvl2pPr algn="l" rtl="0" eaLnBrk="0" fontAlgn="base" hangingPunct="0">
        <a:spcBef>
          <a:spcPct val="0"/>
        </a:spcBef>
        <a:spcAft>
          <a:spcPct val="0"/>
        </a:spcAft>
        <a:defRPr sz="1575" b="1">
          <a:solidFill>
            <a:schemeClr val="tx1"/>
          </a:solidFill>
          <a:latin typeface="Century Gothic" charset="0"/>
          <a:ea typeface="ＭＳ Ｐゴシック" charset="0"/>
          <a:cs typeface="ＭＳ Ｐゴシック" charset="0"/>
        </a:defRPr>
      </a:lvl2pPr>
      <a:lvl3pPr algn="l" rtl="0" eaLnBrk="0" fontAlgn="base" hangingPunct="0">
        <a:spcBef>
          <a:spcPct val="0"/>
        </a:spcBef>
        <a:spcAft>
          <a:spcPct val="0"/>
        </a:spcAft>
        <a:defRPr sz="1575" b="1">
          <a:solidFill>
            <a:schemeClr val="tx1"/>
          </a:solidFill>
          <a:latin typeface="Century Gothic" charset="0"/>
          <a:ea typeface="ＭＳ Ｐゴシック" charset="0"/>
          <a:cs typeface="ＭＳ Ｐゴシック" charset="0"/>
        </a:defRPr>
      </a:lvl3pPr>
      <a:lvl4pPr algn="l" rtl="0" eaLnBrk="0" fontAlgn="base" hangingPunct="0">
        <a:spcBef>
          <a:spcPct val="0"/>
        </a:spcBef>
        <a:spcAft>
          <a:spcPct val="0"/>
        </a:spcAft>
        <a:defRPr sz="1575" b="1">
          <a:solidFill>
            <a:schemeClr val="tx1"/>
          </a:solidFill>
          <a:latin typeface="Century Gothic" charset="0"/>
          <a:ea typeface="ＭＳ Ｐゴシック" charset="0"/>
          <a:cs typeface="ＭＳ Ｐゴシック" charset="0"/>
        </a:defRPr>
      </a:lvl4pPr>
      <a:lvl5pPr algn="l" rtl="0" eaLnBrk="0" fontAlgn="base" hangingPunct="0">
        <a:spcBef>
          <a:spcPct val="0"/>
        </a:spcBef>
        <a:spcAft>
          <a:spcPct val="0"/>
        </a:spcAft>
        <a:defRPr sz="1575" b="1">
          <a:solidFill>
            <a:schemeClr val="tx1"/>
          </a:solidFill>
          <a:latin typeface="Century Gothic" charset="0"/>
          <a:ea typeface="ＭＳ Ｐゴシック" charset="0"/>
          <a:cs typeface="ＭＳ Ｐゴシック" charset="0"/>
        </a:defRPr>
      </a:lvl5pPr>
      <a:lvl6pPr marL="257175" algn="l" rtl="0" fontAlgn="base">
        <a:spcBef>
          <a:spcPct val="0"/>
        </a:spcBef>
        <a:spcAft>
          <a:spcPct val="0"/>
        </a:spcAft>
        <a:defRPr sz="1575" b="1">
          <a:solidFill>
            <a:schemeClr val="tx1"/>
          </a:solidFill>
          <a:latin typeface="Century Gothic" charset="0"/>
          <a:ea typeface="ＭＳ Ｐゴシック" charset="0"/>
          <a:cs typeface="ＭＳ Ｐゴシック" charset="0"/>
        </a:defRPr>
      </a:lvl6pPr>
      <a:lvl7pPr marL="514350" algn="l" rtl="0" fontAlgn="base">
        <a:spcBef>
          <a:spcPct val="0"/>
        </a:spcBef>
        <a:spcAft>
          <a:spcPct val="0"/>
        </a:spcAft>
        <a:defRPr sz="1575" b="1">
          <a:solidFill>
            <a:schemeClr val="tx1"/>
          </a:solidFill>
          <a:latin typeface="Century Gothic" charset="0"/>
          <a:ea typeface="ＭＳ Ｐゴシック" charset="0"/>
          <a:cs typeface="ＭＳ Ｐゴシック" charset="0"/>
        </a:defRPr>
      </a:lvl7pPr>
      <a:lvl8pPr marL="771525" algn="l" rtl="0" fontAlgn="base">
        <a:spcBef>
          <a:spcPct val="0"/>
        </a:spcBef>
        <a:spcAft>
          <a:spcPct val="0"/>
        </a:spcAft>
        <a:defRPr sz="1575" b="1">
          <a:solidFill>
            <a:schemeClr val="tx1"/>
          </a:solidFill>
          <a:latin typeface="Century Gothic" charset="0"/>
          <a:ea typeface="ＭＳ Ｐゴシック" charset="0"/>
          <a:cs typeface="ＭＳ Ｐゴシック" charset="0"/>
        </a:defRPr>
      </a:lvl8pPr>
      <a:lvl9pPr marL="1028700" algn="l" rtl="0" fontAlgn="base">
        <a:spcBef>
          <a:spcPct val="0"/>
        </a:spcBef>
        <a:spcAft>
          <a:spcPct val="0"/>
        </a:spcAft>
        <a:defRPr sz="1575" b="1">
          <a:solidFill>
            <a:schemeClr val="tx1"/>
          </a:solidFill>
          <a:latin typeface="Century Gothic" charset="0"/>
          <a:ea typeface="ＭＳ Ｐゴシック" charset="0"/>
          <a:cs typeface="ＭＳ Ｐゴシック" charset="0"/>
        </a:defRPr>
      </a:lvl9pPr>
    </p:titleStyle>
    <p:bodyStyle>
      <a:lvl1pPr marL="205383" indent="-192881" algn="l" rtl="0" eaLnBrk="0" fontAlgn="base" hangingPunct="0">
        <a:spcBef>
          <a:spcPct val="0"/>
        </a:spcBef>
        <a:spcAft>
          <a:spcPct val="0"/>
        </a:spcAft>
        <a:buClr>
          <a:schemeClr val="accent1"/>
        </a:buClr>
        <a:buSzPct val="100000"/>
        <a:buFont typeface="Wingdings" panose="05000000000000000000" pitchFamily="2" charset="2"/>
        <a:buChar char="§"/>
        <a:defRPr sz="2400" kern="1200">
          <a:solidFill>
            <a:schemeClr val="tx1"/>
          </a:solidFill>
          <a:latin typeface="Arial" pitchFamily="34" charset="0"/>
          <a:ea typeface="ＭＳ Ｐゴシック" charset="0"/>
          <a:cs typeface="Arial" pitchFamily="34" charset="0"/>
        </a:defRPr>
      </a:lvl1pPr>
      <a:lvl2pPr marL="417910" indent="-160735" algn="l" rtl="0" eaLnBrk="0" fontAlgn="base" hangingPunct="0">
        <a:spcBef>
          <a:spcPct val="20000"/>
        </a:spcBef>
        <a:spcAft>
          <a:spcPct val="0"/>
        </a:spcAft>
        <a:buClr>
          <a:schemeClr val="accent1"/>
        </a:buClr>
        <a:buSzPct val="100000"/>
        <a:buFont typeface="Wingdings" panose="05000000000000000000" pitchFamily="2" charset="2"/>
        <a:buChar char="§"/>
        <a:defRPr sz="2000" kern="1200">
          <a:solidFill>
            <a:schemeClr val="tx1"/>
          </a:solidFill>
          <a:latin typeface="Arial" pitchFamily="34" charset="0"/>
          <a:ea typeface="ＭＳ Ｐゴシック" charset="0"/>
          <a:cs typeface="Arial" pitchFamily="34" charset="0"/>
        </a:defRPr>
      </a:lvl2pPr>
      <a:lvl3pPr marL="642938" indent="-128588" algn="l" rtl="0" eaLnBrk="0" fontAlgn="base" hangingPunct="0">
        <a:spcBef>
          <a:spcPct val="20000"/>
        </a:spcBef>
        <a:spcAft>
          <a:spcPct val="0"/>
        </a:spcAft>
        <a:buClr>
          <a:schemeClr val="accent1"/>
        </a:buClr>
        <a:buFont typeface="Wingdings" panose="05000000000000000000" pitchFamily="2" charset="2"/>
        <a:buChar char="§"/>
        <a:defRPr sz="1800" kern="1200">
          <a:solidFill>
            <a:schemeClr val="tx1"/>
          </a:solidFill>
          <a:latin typeface="Arial" pitchFamily="34" charset="0"/>
          <a:ea typeface="ＭＳ Ｐゴシック" charset="0"/>
          <a:cs typeface="Arial" pitchFamily="34" charset="0"/>
        </a:defRPr>
      </a:lvl3pPr>
      <a:lvl4pPr marL="900113" indent="-128588" algn="l" rtl="0" eaLnBrk="0" fontAlgn="base" hangingPunct="0">
        <a:spcBef>
          <a:spcPct val="20000"/>
        </a:spcBef>
        <a:spcAft>
          <a:spcPct val="0"/>
        </a:spcAft>
        <a:buClr>
          <a:schemeClr val="accent1"/>
        </a:buClr>
        <a:buFont typeface="Wingdings" panose="05000000000000000000" pitchFamily="2" charset="2"/>
        <a:buChar char="§"/>
        <a:defRPr sz="1600" kern="1200">
          <a:solidFill>
            <a:schemeClr val="tx1"/>
          </a:solidFill>
          <a:latin typeface="Arial" pitchFamily="34" charset="0"/>
          <a:ea typeface="ＭＳ Ｐゴシック" charset="0"/>
          <a:cs typeface="Arial" pitchFamily="34" charset="0"/>
        </a:defRPr>
      </a:lvl4pPr>
      <a:lvl5pPr marL="1157288" indent="-128588" algn="l" rtl="0" eaLnBrk="0" fontAlgn="base" hangingPunct="0">
        <a:spcBef>
          <a:spcPct val="20000"/>
        </a:spcBef>
        <a:spcAft>
          <a:spcPct val="0"/>
        </a:spcAft>
        <a:buClr>
          <a:schemeClr val="accent1"/>
        </a:buClr>
        <a:buFont typeface="Wingdings" panose="05000000000000000000" pitchFamily="2" charset="2"/>
        <a:buChar char="§"/>
        <a:defRPr sz="1400" kern="1200">
          <a:solidFill>
            <a:schemeClr val="tx1"/>
          </a:solidFill>
          <a:latin typeface="Arial" pitchFamily="34" charset="0"/>
          <a:ea typeface="ＭＳ Ｐゴシック" charset="0"/>
          <a:cs typeface="Arial" pitchFamily="34" charset="0"/>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5" Type="http://schemas.openxmlformats.org/officeDocument/2006/relationships/image" Target="../media/image15.emf"/><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3.xml"/><Relationship Id="rId1" Type="http://schemas.openxmlformats.org/officeDocument/2006/relationships/themeOverride" Target="../theme/themeOverride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themeOverride" Target="../theme/themeOverride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alphaModFix/>
          </a:blip>
          <a:stretch>
            <a:fillRect/>
          </a:stretch>
        </p:blipFill>
        <p:spPr>
          <a:xfrm>
            <a:off x="138176" y="1177864"/>
            <a:ext cx="4495800" cy="3657600"/>
          </a:xfrm>
          <a:prstGeom prst="rect">
            <a:avLst/>
          </a:prstGeom>
        </p:spPr>
      </p:pic>
      <p:cxnSp>
        <p:nvCxnSpPr>
          <p:cNvPr id="10" name="Straight Connector 9"/>
          <p:cNvCxnSpPr/>
          <p:nvPr/>
        </p:nvCxnSpPr>
        <p:spPr>
          <a:xfrm>
            <a:off x="4346210" y="2908645"/>
            <a:ext cx="4149014" cy="0"/>
          </a:xfrm>
          <a:prstGeom prst="line">
            <a:avLst/>
          </a:prstGeom>
          <a:ln w="12700" cmpd="sng">
            <a:solidFill>
              <a:srgbClr val="78A22F"/>
            </a:solidFill>
            <a:prstDash val="dot"/>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p:nvPicPr>
        <p:blipFill>
          <a:blip r:embed="rId3"/>
          <a:stretch>
            <a:fillRect/>
          </a:stretch>
        </p:blipFill>
        <p:spPr>
          <a:xfrm>
            <a:off x="4373410" y="2315106"/>
            <a:ext cx="2451100" cy="330200"/>
          </a:xfrm>
          <a:prstGeom prst="rect">
            <a:avLst/>
          </a:prstGeom>
        </p:spPr>
      </p:pic>
      <p:pic>
        <p:nvPicPr>
          <p:cNvPr id="15" name="Picture 14"/>
          <p:cNvPicPr>
            <a:picLocks noChangeAspect="1"/>
          </p:cNvPicPr>
          <p:nvPr/>
        </p:nvPicPr>
        <p:blipFill>
          <a:blip r:embed="rId4"/>
          <a:stretch>
            <a:fillRect/>
          </a:stretch>
        </p:blipFill>
        <p:spPr>
          <a:xfrm>
            <a:off x="7107522" y="2315105"/>
            <a:ext cx="1397000" cy="330200"/>
          </a:xfrm>
          <a:prstGeom prst="rect">
            <a:avLst/>
          </a:prstGeom>
        </p:spPr>
      </p:pic>
      <p:cxnSp>
        <p:nvCxnSpPr>
          <p:cNvPr id="17" name="Straight Connector 16"/>
          <p:cNvCxnSpPr/>
          <p:nvPr/>
        </p:nvCxnSpPr>
        <p:spPr>
          <a:xfrm>
            <a:off x="6957091" y="2206576"/>
            <a:ext cx="0" cy="552190"/>
          </a:xfrm>
          <a:prstGeom prst="line">
            <a:avLst/>
          </a:prstGeom>
          <a:ln w="9525" cmpd="sng">
            <a:solidFill>
              <a:srgbClr val="4C4C4C"/>
            </a:solidFill>
          </a:ln>
          <a:effectLst/>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4029216" y="3006664"/>
            <a:ext cx="4572000" cy="707886"/>
          </a:xfrm>
          <a:prstGeom prst="rect">
            <a:avLst/>
          </a:prstGeom>
        </p:spPr>
        <p:txBody>
          <a:bodyPr>
            <a:spAutoFit/>
          </a:bodyPr>
          <a:lstStyle/>
          <a:p>
            <a:pPr algn="r"/>
            <a:r>
              <a:rPr lang="en-US" sz="2600" dirty="0">
                <a:solidFill>
                  <a:srgbClr val="78A22F"/>
                </a:solidFill>
                <a:latin typeface="Century Gothic"/>
                <a:cs typeface="Century Gothic"/>
              </a:rPr>
              <a:t>Sales Presentation</a:t>
            </a:r>
          </a:p>
          <a:p>
            <a:pPr algn="r"/>
            <a:r>
              <a:rPr lang="en-US" sz="1400" b="1" dirty="0" smtClean="0">
                <a:latin typeface="Century Gothic"/>
                <a:cs typeface="Century Gothic"/>
              </a:rPr>
              <a:t>Fall, 2015</a:t>
            </a:r>
            <a:endParaRPr lang="en-US" sz="1400" dirty="0">
              <a:latin typeface="Century Gothic"/>
              <a:cs typeface="Century Gothic"/>
            </a:endParaRPr>
          </a:p>
        </p:txBody>
      </p:sp>
    </p:spTree>
    <p:extLst>
      <p:ext uri="{BB962C8B-B14F-4D97-AF65-F5344CB8AC3E}">
        <p14:creationId xmlns:p14="http://schemas.microsoft.com/office/powerpoint/2010/main" val="21017843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TRŌV | Applications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72768839"/>
              </p:ext>
            </p:extLst>
          </p:nvPr>
        </p:nvGraphicFramePr>
        <p:xfrm>
          <a:off x="194747" y="1027791"/>
          <a:ext cx="6947457" cy="5389679"/>
        </p:xfrm>
        <a:graphic>
          <a:graphicData uri="http://schemas.openxmlformats.org/drawingml/2006/table">
            <a:tbl>
              <a:tblPr firstRow="1" bandRow="1">
                <a:tableStyleId>{2D5ABB26-0587-4C30-8999-92F81FD0307C}</a:tableStyleId>
              </a:tblPr>
              <a:tblGrid>
                <a:gridCol w="6710573"/>
                <a:gridCol w="236884"/>
              </a:tblGrid>
              <a:tr h="4799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Arial"/>
                          <a:ea typeface="+mn-ea"/>
                          <a:cs typeface="Arial"/>
                        </a:rPr>
                        <a:t>Trov adapts to any environment giving Designers more freedom and</a:t>
                      </a:r>
                      <a:r>
                        <a:rPr lang="en-US" sz="1400" kern="1200" baseline="0" dirty="0" smtClean="0">
                          <a:solidFill>
                            <a:schemeClr val="tx1"/>
                          </a:solidFill>
                          <a:effectLst/>
                          <a:latin typeface="Arial"/>
                          <a:ea typeface="+mn-ea"/>
                          <a:cs typeface="Arial"/>
                        </a:rPr>
                        <a:t> </a:t>
                      </a:r>
                      <a:r>
                        <a:rPr lang="en-US" sz="1400" kern="1200" dirty="0" smtClean="0">
                          <a:solidFill>
                            <a:schemeClr val="tx1"/>
                          </a:solidFill>
                          <a:effectLst/>
                          <a:latin typeface="Arial"/>
                          <a:ea typeface="+mn-ea"/>
                          <a:cs typeface="Arial"/>
                        </a:rPr>
                        <a:t>greater control over their projects</a:t>
                      </a:r>
                    </a:p>
                  </a:txBody>
                  <a:tcPr marL="89591" marR="89591">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endParaRPr lang="en-US" sz="1200" dirty="0"/>
                    </a:p>
                  </a:txBody>
                  <a:tcPr>
                    <a:lnL w="12700" cap="flat" cmpd="sng" algn="ctr">
                      <a:solidFill>
                        <a:srgbClr val="5C7B1D"/>
                      </a:solid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rgbClr val="5C7B1D"/>
                      </a:solidFill>
                      <a:prstDash val="dot"/>
                      <a:round/>
                      <a:headEnd type="none" w="med" len="med"/>
                      <a:tailEnd type="none" w="med" len="med"/>
                    </a:lnB>
                    <a:lnTlToBr w="12700" cmpd="sng">
                      <a:noFill/>
                      <a:prstDash val="solid"/>
                    </a:lnTlToBr>
                    <a:lnBlToTr w="12700" cmpd="sng">
                      <a:noFill/>
                      <a:prstDash val="solid"/>
                    </a:lnBlToTr>
                  </a:tcPr>
                </a:tc>
              </a:tr>
              <a:tr h="1090312">
                <a:tc>
                  <a:txBody>
                    <a:bodyPr/>
                    <a:lstStyle/>
                    <a:p>
                      <a:pPr marL="457200" indent="-457200"/>
                      <a:r>
                        <a:rPr lang="en-US" sz="1200" b="1" kern="1200" dirty="0" smtClean="0">
                          <a:solidFill>
                            <a:srgbClr val="548235"/>
                          </a:solidFill>
                          <a:effectLst/>
                          <a:latin typeface="Arial"/>
                          <a:cs typeface="Arial"/>
                        </a:rPr>
                        <a:t>Cove </a:t>
                      </a:r>
                      <a:r>
                        <a:rPr lang="en-US" sz="1200" kern="1200" dirty="0" smtClean="0">
                          <a:effectLst/>
                          <a:latin typeface="Arial"/>
                          <a:cs typeface="Arial"/>
                        </a:rPr>
                        <a:t>| Architectural ledge or recess on the upper part of a wall.</a:t>
                      </a:r>
                    </a:p>
                    <a:p>
                      <a:pPr marL="457200" indent="-457200"/>
                      <a:r>
                        <a:rPr lang="en-US" sz="1200" kern="1200" dirty="0" smtClean="0">
                          <a:effectLst/>
                          <a:latin typeface="Arial"/>
                          <a:cs typeface="Arial"/>
                        </a:rPr>
                        <a:t>            Trov | L35 Interior (120° Beam) </a:t>
                      </a:r>
                    </a:p>
                    <a:p>
                      <a:pPr lvl="2">
                        <a:lnSpc>
                          <a:spcPct val="110000"/>
                        </a:lnSpc>
                      </a:pPr>
                      <a:r>
                        <a:rPr lang="en-US" sz="1200" kern="1200" dirty="0" smtClean="0">
                          <a:effectLst/>
                          <a:latin typeface="Arial"/>
                          <a:cs typeface="Arial"/>
                        </a:rPr>
                        <a:t>Trov | L50 Exterior (120° Beam)</a:t>
                      </a:r>
                      <a:r>
                        <a:rPr lang="en-US" sz="1200" kern="1200" baseline="0" dirty="0" smtClean="0">
                          <a:effectLst/>
                          <a:latin typeface="Arial"/>
                          <a:cs typeface="Arial"/>
                        </a:rPr>
                        <a:t> </a:t>
                      </a:r>
                      <a:endParaRPr lang="en-US" sz="1200" kern="1200" dirty="0" smtClean="0">
                        <a:effectLst/>
                        <a:latin typeface="Arial"/>
                        <a:cs typeface="Arial"/>
                      </a:endParaRPr>
                    </a:p>
                    <a:p>
                      <a:pPr lvl="2">
                        <a:lnSpc>
                          <a:spcPct val="110000"/>
                        </a:lnSpc>
                      </a:pPr>
                      <a:r>
                        <a:rPr lang="en-US" sz="1200" kern="1200" dirty="0" smtClean="0">
                          <a:effectLst/>
                          <a:latin typeface="Arial"/>
                          <a:cs typeface="Arial"/>
                        </a:rPr>
                        <a:t>Trov | L50 Asymmetric</a:t>
                      </a:r>
                    </a:p>
                    <a:p>
                      <a:pPr marL="514350" marR="0" lvl="2" indent="0" algn="l" defTabSz="514350" rtl="0" eaLnBrk="1" fontAlgn="auto" latinLnBrk="0" hangingPunct="1">
                        <a:lnSpc>
                          <a:spcPct val="110000"/>
                        </a:lnSpc>
                        <a:spcBef>
                          <a:spcPts val="0"/>
                        </a:spcBef>
                        <a:spcAft>
                          <a:spcPts val="0"/>
                        </a:spcAft>
                        <a:buClrTx/>
                        <a:buSzTx/>
                        <a:buFontTx/>
                        <a:buNone/>
                        <a:tabLst/>
                        <a:defRPr/>
                      </a:pPr>
                      <a:r>
                        <a:rPr lang="en-US" sz="1200" kern="1200" dirty="0" smtClean="0">
                          <a:effectLst/>
                          <a:latin typeface="Arial"/>
                          <a:cs typeface="Arial"/>
                        </a:rPr>
                        <a:t>Trov | L50 Line of Light  </a:t>
                      </a:r>
                      <a:endParaRPr lang="en-US" sz="1050" kern="1200" dirty="0" smtClean="0">
                        <a:effectLst/>
                        <a:latin typeface="Arial"/>
                        <a:cs typeface="Arial"/>
                      </a:endParaRPr>
                    </a:p>
                  </a:txBody>
                  <a:tcPr marL="89591" marR="89591">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Arial"/>
                        <a:cs typeface="Arial"/>
                      </a:endParaRPr>
                    </a:p>
                  </a:txBody>
                  <a:tcPr marL="89591" marR="89591">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r>
              <a:tr h="1090312">
                <a:tc>
                  <a:txBody>
                    <a:bodyPr/>
                    <a:lstStyle/>
                    <a:p>
                      <a:pPr marL="457200" indent="-457200"/>
                      <a:r>
                        <a:rPr lang="en-US" sz="1200" b="1" kern="1200" dirty="0" smtClean="0">
                          <a:solidFill>
                            <a:srgbClr val="548235"/>
                          </a:solidFill>
                          <a:effectLst/>
                          <a:latin typeface="Arial"/>
                          <a:cs typeface="Arial"/>
                        </a:rPr>
                        <a:t>Graze </a:t>
                      </a:r>
                      <a:r>
                        <a:rPr lang="en-US" sz="1200" kern="1200" dirty="0" smtClean="0">
                          <a:effectLst/>
                          <a:latin typeface="Arial"/>
                          <a:cs typeface="Arial"/>
                        </a:rPr>
                        <a:t>| Light that is close to and parallel to a surface and creates strong contrast.   </a:t>
                      </a:r>
                    </a:p>
                    <a:p>
                      <a:r>
                        <a:rPr lang="en-US" sz="1200" kern="1200" dirty="0" smtClean="0">
                          <a:effectLst/>
                          <a:latin typeface="Arial"/>
                          <a:cs typeface="Arial"/>
                        </a:rPr>
                        <a:t>            Trov | L50 Asymmetric </a:t>
                      </a:r>
                    </a:p>
                    <a:p>
                      <a:pPr lvl="2">
                        <a:lnSpc>
                          <a:spcPct val="110000"/>
                        </a:lnSpc>
                      </a:pPr>
                      <a:r>
                        <a:rPr lang="en-US" sz="1200" kern="1200" dirty="0" smtClean="0">
                          <a:effectLst/>
                          <a:latin typeface="Arial"/>
                          <a:cs typeface="Arial"/>
                        </a:rPr>
                        <a:t>Trov | L50 Interior/Exterior </a:t>
                      </a:r>
                    </a:p>
                    <a:p>
                      <a:pPr marL="885825" lvl="2" indent="-171450">
                        <a:lnSpc>
                          <a:spcPct val="110000"/>
                        </a:lnSpc>
                        <a:buFont typeface="Arial"/>
                        <a:buChar char="•"/>
                      </a:pPr>
                      <a:r>
                        <a:rPr lang="en-US" sz="1200" kern="1200" dirty="0" smtClean="0">
                          <a:effectLst/>
                          <a:latin typeface="Arial"/>
                          <a:cs typeface="Arial"/>
                        </a:rPr>
                        <a:t>9°</a:t>
                      </a:r>
                      <a:r>
                        <a:rPr lang="en-US" sz="1200" kern="1200" baseline="0" dirty="0" smtClean="0">
                          <a:effectLst/>
                          <a:latin typeface="Arial"/>
                          <a:cs typeface="Arial"/>
                        </a:rPr>
                        <a:t> </a:t>
                      </a:r>
                      <a:r>
                        <a:rPr lang="en-US" sz="1200" kern="1200" dirty="0" smtClean="0">
                          <a:effectLst/>
                          <a:latin typeface="Arial"/>
                          <a:cs typeface="Arial"/>
                        </a:rPr>
                        <a:t>Vertical</a:t>
                      </a:r>
                      <a:r>
                        <a:rPr lang="en-US" sz="1200" kern="1200" baseline="0" dirty="0" smtClean="0">
                          <a:effectLst/>
                          <a:latin typeface="Arial"/>
                          <a:cs typeface="Arial"/>
                        </a:rPr>
                        <a:t> Beam:  </a:t>
                      </a:r>
                      <a:r>
                        <a:rPr lang="en-US" sz="1200" kern="1200" dirty="0" smtClean="0">
                          <a:effectLst/>
                          <a:latin typeface="Arial"/>
                          <a:cs typeface="Arial"/>
                        </a:rPr>
                        <a:t>9 x </a:t>
                      </a:r>
                      <a:r>
                        <a:rPr lang="en-US" sz="1200" kern="1200" dirty="0" smtClean="0">
                          <a:effectLst/>
                          <a:latin typeface="Arial"/>
                          <a:cs typeface="Arial"/>
                        </a:rPr>
                        <a:t>9*, </a:t>
                      </a:r>
                      <a:r>
                        <a:rPr lang="en-US" sz="1200" kern="1200" dirty="0" smtClean="0">
                          <a:effectLst/>
                          <a:latin typeface="Arial"/>
                          <a:cs typeface="Arial"/>
                        </a:rPr>
                        <a:t>9 x </a:t>
                      </a:r>
                      <a:r>
                        <a:rPr lang="en-US" sz="1200" kern="1200" dirty="0" smtClean="0">
                          <a:effectLst/>
                          <a:latin typeface="Arial"/>
                          <a:cs typeface="Arial"/>
                        </a:rPr>
                        <a:t>17*, </a:t>
                      </a:r>
                      <a:r>
                        <a:rPr lang="en-US" sz="1200" kern="1200" dirty="0" smtClean="0">
                          <a:effectLst/>
                          <a:latin typeface="Arial"/>
                          <a:cs typeface="Arial"/>
                        </a:rPr>
                        <a:t>9 x 29, 9 x 59</a:t>
                      </a:r>
                    </a:p>
                    <a:p>
                      <a:pPr marL="885825" lvl="2" indent="-171450">
                        <a:lnSpc>
                          <a:spcPct val="110000"/>
                        </a:lnSpc>
                        <a:buFont typeface="Arial"/>
                        <a:buChar char="•"/>
                      </a:pPr>
                      <a:r>
                        <a:rPr lang="en-US" sz="1200" kern="1200" dirty="0" smtClean="0">
                          <a:effectLst/>
                          <a:latin typeface="Arial"/>
                          <a:cs typeface="Arial"/>
                        </a:rPr>
                        <a:t>15° Vertical Beam</a:t>
                      </a:r>
                      <a:r>
                        <a:rPr lang="en-US" sz="1200" kern="1200" baseline="0" dirty="0" smtClean="0">
                          <a:effectLst/>
                          <a:latin typeface="Arial"/>
                          <a:cs typeface="Arial"/>
                        </a:rPr>
                        <a:t>: </a:t>
                      </a:r>
                      <a:r>
                        <a:rPr lang="en-US" sz="1200" kern="1200" dirty="0" smtClean="0">
                          <a:effectLst/>
                          <a:latin typeface="Arial"/>
                          <a:cs typeface="Arial"/>
                        </a:rPr>
                        <a:t>15 x 15, 15 x 23, 15 x 35, 15 x 65</a:t>
                      </a:r>
                    </a:p>
                  </a:txBody>
                  <a:tcPr marL="89591" marR="89591">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Arial"/>
                        <a:cs typeface="Arial"/>
                      </a:endParaRPr>
                    </a:p>
                  </a:txBody>
                  <a:tcPr marL="89591" marR="89591">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r>
              <a:tr h="1380884">
                <a:tc>
                  <a:txBody>
                    <a:bodyPr/>
                    <a:lstStyle/>
                    <a:p>
                      <a:pPr marL="457200" indent="-457200"/>
                      <a:r>
                        <a:rPr lang="en-US" sz="1200" b="1" kern="1200" dirty="0" smtClean="0">
                          <a:solidFill>
                            <a:srgbClr val="548235"/>
                          </a:solidFill>
                          <a:effectLst/>
                          <a:latin typeface="Arial"/>
                          <a:cs typeface="Arial"/>
                        </a:rPr>
                        <a:t>Wash </a:t>
                      </a:r>
                      <a:r>
                        <a:rPr lang="en-US" sz="1200" kern="1200" dirty="0" smtClean="0">
                          <a:effectLst/>
                          <a:latin typeface="Arial"/>
                          <a:cs typeface="Arial"/>
                        </a:rPr>
                        <a:t>| Light striking a surface from a distance </a:t>
                      </a:r>
                      <a:r>
                        <a:rPr lang="en-US" sz="1200" kern="1200" baseline="0" dirty="0" smtClean="0">
                          <a:effectLst/>
                          <a:latin typeface="Arial"/>
                          <a:cs typeface="Arial"/>
                        </a:rPr>
                        <a:t>that</a:t>
                      </a:r>
                      <a:r>
                        <a:rPr lang="en-US" sz="1200" kern="1200" dirty="0" smtClean="0">
                          <a:effectLst/>
                          <a:latin typeface="Arial"/>
                          <a:cs typeface="Arial"/>
                        </a:rPr>
                        <a:t> reduces or eliminates contrast.</a:t>
                      </a:r>
                    </a:p>
                    <a:p>
                      <a:pPr marL="914400" marR="0" lvl="1" indent="-457200" algn="l" defTabSz="514350" rtl="0" eaLnBrk="1" fontAlgn="auto" latinLnBrk="0" hangingPunct="1">
                        <a:lnSpc>
                          <a:spcPct val="110000"/>
                        </a:lnSpc>
                        <a:spcBef>
                          <a:spcPts val="0"/>
                        </a:spcBef>
                        <a:spcAft>
                          <a:spcPts val="0"/>
                        </a:spcAft>
                        <a:buClrTx/>
                        <a:buSzTx/>
                        <a:buFontTx/>
                        <a:buNone/>
                        <a:tabLst/>
                        <a:defRPr/>
                      </a:pPr>
                      <a:r>
                        <a:rPr lang="en-US" sz="1200" kern="1200" dirty="0" smtClean="0">
                          <a:effectLst/>
                          <a:latin typeface="Arial"/>
                          <a:cs typeface="Arial"/>
                        </a:rPr>
                        <a:t> Trov | L50 Asymmetric </a:t>
                      </a:r>
                    </a:p>
                    <a:p>
                      <a:pPr marL="914400" lvl="1" indent="-457200">
                        <a:lnSpc>
                          <a:spcPct val="110000"/>
                        </a:lnSpc>
                      </a:pPr>
                      <a:r>
                        <a:rPr lang="en-US" sz="1200" kern="1200" dirty="0" smtClean="0">
                          <a:effectLst/>
                          <a:latin typeface="Arial"/>
                          <a:cs typeface="Arial"/>
                        </a:rPr>
                        <a:t> Trov | L50 Interior/Exterior</a:t>
                      </a:r>
                    </a:p>
                    <a:p>
                      <a:pPr marL="628650" lvl="1" indent="-171450">
                        <a:lnSpc>
                          <a:spcPct val="110000"/>
                        </a:lnSpc>
                        <a:buFont typeface="Arial"/>
                        <a:buChar char="•"/>
                      </a:pPr>
                      <a:r>
                        <a:rPr lang="en-US" sz="1200" kern="1200" dirty="0" smtClean="0">
                          <a:effectLst/>
                          <a:latin typeface="Arial"/>
                          <a:cs typeface="Arial"/>
                        </a:rPr>
                        <a:t>25° Vertical Beam: 25 x 25, 25 x 33, 25 x 45, 25 x 75 </a:t>
                      </a:r>
                    </a:p>
                    <a:p>
                      <a:pPr marL="628650" lvl="1" indent="-171450">
                        <a:lnSpc>
                          <a:spcPct val="110000"/>
                        </a:lnSpc>
                        <a:buFont typeface="Arial"/>
                        <a:buChar char="•"/>
                      </a:pPr>
                      <a:r>
                        <a:rPr lang="en-US" sz="1200" kern="1200" dirty="0" smtClean="0">
                          <a:effectLst/>
                          <a:latin typeface="Arial"/>
                          <a:cs typeface="Arial"/>
                        </a:rPr>
                        <a:t>40° Vertical Beam:</a:t>
                      </a:r>
                      <a:r>
                        <a:rPr lang="en-US" sz="1200" kern="1200" baseline="0" dirty="0" smtClean="0">
                          <a:effectLst/>
                          <a:latin typeface="Arial"/>
                          <a:cs typeface="Arial"/>
                        </a:rPr>
                        <a:t> </a:t>
                      </a:r>
                      <a:r>
                        <a:rPr lang="en-US" sz="1200" kern="1200" dirty="0" smtClean="0">
                          <a:effectLst/>
                          <a:latin typeface="Arial"/>
                          <a:cs typeface="Arial"/>
                        </a:rPr>
                        <a:t>40 x 40, 40 x 48, 40 x 60, 40 x 90 </a:t>
                      </a:r>
                    </a:p>
                    <a:p>
                      <a:pPr marL="628650" lvl="1" indent="-171450">
                        <a:lnSpc>
                          <a:spcPct val="110000"/>
                        </a:lnSpc>
                        <a:buFont typeface="Arial"/>
                        <a:buChar char="•"/>
                      </a:pPr>
                      <a:r>
                        <a:rPr lang="en-US" sz="1200" kern="1200" dirty="0" smtClean="0">
                          <a:effectLst/>
                          <a:latin typeface="Arial"/>
                          <a:cs typeface="Arial"/>
                        </a:rPr>
                        <a:t>Elliptical Beam Angles:</a:t>
                      </a:r>
                      <a:r>
                        <a:rPr lang="en-US" sz="1200" kern="1200" baseline="0" dirty="0" smtClean="0">
                          <a:effectLst/>
                          <a:latin typeface="Arial"/>
                          <a:cs typeface="Arial"/>
                        </a:rPr>
                        <a:t> </a:t>
                      </a:r>
                      <a:r>
                        <a:rPr lang="en-US" sz="1200" kern="1200" dirty="0" smtClean="0">
                          <a:effectLst/>
                          <a:latin typeface="Arial"/>
                          <a:cs typeface="Arial"/>
                        </a:rPr>
                        <a:t>39 x 9, 45 x 15, 55 x 25, 70 x 40</a:t>
                      </a:r>
                    </a:p>
                  </a:txBody>
                  <a:tcPr marL="89591" marR="89591">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Arial"/>
                        <a:cs typeface="Arial"/>
                      </a:endParaRPr>
                    </a:p>
                  </a:txBody>
                  <a:tcPr marL="89591" marR="89591">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r>
              <a:tr h="1310011">
                <a:tc>
                  <a:txBody>
                    <a:bodyPr/>
                    <a:lstStyle/>
                    <a:p>
                      <a:pPr marL="457200" indent="-457200"/>
                      <a:r>
                        <a:rPr lang="en-US" sz="1200" b="1" kern="1200" dirty="0" smtClean="0">
                          <a:solidFill>
                            <a:srgbClr val="548235"/>
                          </a:solidFill>
                          <a:effectLst/>
                          <a:latin typeface="Arial"/>
                          <a:cs typeface="Arial"/>
                        </a:rPr>
                        <a:t>Asymmetric </a:t>
                      </a:r>
                      <a:r>
                        <a:rPr lang="en-US" sz="1200" kern="1200" dirty="0" smtClean="0">
                          <a:effectLst/>
                          <a:latin typeface="Arial"/>
                          <a:cs typeface="Arial"/>
                        </a:rPr>
                        <a:t>| Light that uniformly</a:t>
                      </a:r>
                      <a:r>
                        <a:rPr lang="en-US" sz="1200" kern="1200" baseline="0" dirty="0" smtClean="0">
                          <a:effectLst/>
                          <a:latin typeface="Arial"/>
                          <a:cs typeface="Arial"/>
                        </a:rPr>
                        <a:t> illuminates a ceiling or wall without dark shadows in the cove</a:t>
                      </a:r>
                      <a:endParaRPr lang="en-US" sz="1200" kern="1200" dirty="0" smtClean="0">
                        <a:effectLst/>
                        <a:latin typeface="Arial"/>
                        <a:cs typeface="Arial"/>
                      </a:endParaRPr>
                    </a:p>
                    <a:p>
                      <a:pPr marL="457200" indent="-457200"/>
                      <a:r>
                        <a:rPr lang="en-US" sz="1200" kern="1200" dirty="0" smtClean="0">
                          <a:effectLst/>
                          <a:latin typeface="Arial"/>
                          <a:cs typeface="Arial"/>
                        </a:rPr>
                        <a:t>                Trov | L50 Asymmetric</a:t>
                      </a:r>
                    </a:p>
                  </a:txBody>
                  <a:tcPr marL="89591" marR="89591">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Arial"/>
                        <a:cs typeface="Arial"/>
                      </a:endParaRPr>
                    </a:p>
                  </a:txBody>
                  <a:tcPr marL="89591" marR="89591">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r>
            </a:tbl>
          </a:graphicData>
        </a:graphic>
      </p:graphicFrame>
      <p:pic>
        <p:nvPicPr>
          <p:cNvPr id="3" name="Picture 2"/>
          <p:cNvPicPr>
            <a:picLocks noChangeAspect="1"/>
          </p:cNvPicPr>
          <p:nvPr/>
        </p:nvPicPr>
        <p:blipFill>
          <a:blip r:embed="rId2"/>
          <a:stretch>
            <a:fillRect/>
          </a:stretch>
        </p:blipFill>
        <p:spPr>
          <a:xfrm>
            <a:off x="7054280" y="1031219"/>
            <a:ext cx="2064514" cy="1320844"/>
          </a:xfrm>
          <a:prstGeom prst="rect">
            <a:avLst/>
          </a:prstGeom>
        </p:spPr>
      </p:pic>
      <p:pic>
        <p:nvPicPr>
          <p:cNvPr id="4" name="Picture 3"/>
          <p:cNvPicPr>
            <a:picLocks noChangeAspect="1"/>
          </p:cNvPicPr>
          <p:nvPr/>
        </p:nvPicPr>
        <p:blipFill>
          <a:blip r:embed="rId3"/>
          <a:stretch>
            <a:fillRect/>
          </a:stretch>
        </p:blipFill>
        <p:spPr>
          <a:xfrm>
            <a:off x="7054280" y="2368903"/>
            <a:ext cx="883885" cy="1173417"/>
          </a:xfrm>
          <a:prstGeom prst="rect">
            <a:avLst/>
          </a:prstGeom>
        </p:spPr>
      </p:pic>
      <p:pic>
        <p:nvPicPr>
          <p:cNvPr id="6" name="Picture 5"/>
          <p:cNvPicPr>
            <a:picLocks noChangeAspect="1"/>
          </p:cNvPicPr>
          <p:nvPr/>
        </p:nvPicPr>
        <p:blipFill>
          <a:blip r:embed="rId4"/>
          <a:stretch>
            <a:fillRect/>
          </a:stretch>
        </p:blipFill>
        <p:spPr>
          <a:xfrm>
            <a:off x="7029074" y="3677898"/>
            <a:ext cx="2114926" cy="1116419"/>
          </a:xfrm>
          <a:prstGeom prst="rect">
            <a:avLst/>
          </a:prstGeom>
        </p:spPr>
      </p:pic>
      <p:pic>
        <p:nvPicPr>
          <p:cNvPr id="11" name="Picture 10"/>
          <p:cNvPicPr>
            <a:picLocks noChangeAspect="1"/>
          </p:cNvPicPr>
          <p:nvPr/>
        </p:nvPicPr>
        <p:blipFill>
          <a:blip r:embed="rId5"/>
          <a:stretch>
            <a:fillRect/>
          </a:stretch>
        </p:blipFill>
        <p:spPr>
          <a:xfrm>
            <a:off x="7054280" y="4929896"/>
            <a:ext cx="1999104" cy="1034127"/>
          </a:xfrm>
          <a:prstGeom prst="rect">
            <a:avLst/>
          </a:prstGeom>
        </p:spPr>
      </p:pic>
      <p:sp>
        <p:nvSpPr>
          <p:cNvPr id="8" name="TextBox 7"/>
          <p:cNvSpPr txBox="1"/>
          <p:nvPr/>
        </p:nvSpPr>
        <p:spPr>
          <a:xfrm>
            <a:off x="194747" y="5909593"/>
            <a:ext cx="2792615" cy="230832"/>
          </a:xfrm>
          <a:prstGeom prst="rect">
            <a:avLst/>
          </a:prstGeom>
        </p:spPr>
        <p:txBody>
          <a:bodyPr wrap="square" rtlCol="0">
            <a:spAutoFit/>
          </a:bodyPr>
          <a:lstStyle/>
          <a:p>
            <a:pPr marL="0" marR="0" indent="0" algn="l" defTabSz="914400" rtl="0" eaLnBrk="1" fontAlgn="auto" latinLnBrk="0" hangingPunct="1">
              <a:lnSpc>
                <a:spcPct val="100000"/>
              </a:lnSpc>
              <a:spcBef>
                <a:spcPct val="0"/>
              </a:spcBef>
              <a:spcAft>
                <a:spcPts val="0"/>
              </a:spcAft>
              <a:buClrTx/>
              <a:buSzTx/>
              <a:buFontTx/>
              <a:buNone/>
              <a:tabLst/>
            </a:pPr>
            <a:r>
              <a:rPr kumimoji="0" lang="en-US" sz="900" b="1" i="0" u="none" strike="noStrike" kern="1200" cap="all" spc="0" normalizeH="0" baseline="0" noProof="0" dirty="0" smtClean="0">
                <a:ln>
                  <a:noFill/>
                </a:ln>
                <a:solidFill>
                  <a:schemeClr val="tx1"/>
                </a:solidFill>
                <a:effectLst/>
                <a:uLnTx/>
                <a:uFillTx/>
                <a:latin typeface="Century Gothic" pitchFamily="34" charset="0"/>
                <a:ea typeface="+mj-ea"/>
                <a:cs typeface="+mj-cs"/>
              </a:rPr>
              <a:t>*9x9 and 9x17 are not currently</a:t>
            </a:r>
            <a:r>
              <a:rPr kumimoji="0" lang="en-US" sz="900" b="1" i="0" u="none" strike="noStrike" kern="1200" cap="all" spc="0" normalizeH="0" noProof="0" dirty="0" smtClean="0">
                <a:ln>
                  <a:noFill/>
                </a:ln>
                <a:solidFill>
                  <a:schemeClr val="tx1"/>
                </a:solidFill>
                <a:effectLst/>
                <a:uLnTx/>
                <a:uFillTx/>
                <a:latin typeface="Century Gothic" pitchFamily="34" charset="0"/>
                <a:ea typeface="+mj-ea"/>
                <a:cs typeface="+mj-cs"/>
              </a:rPr>
              <a:t> available</a:t>
            </a:r>
            <a:endParaRPr kumimoji="0" lang="en-US" sz="900" b="1" i="0" u="none" strike="noStrike" kern="1200" cap="all" spc="0" normalizeH="0" baseline="0" noProof="0" dirty="0" smtClean="0">
              <a:ln>
                <a:noFill/>
              </a:ln>
              <a:solidFill>
                <a:schemeClr val="tx1"/>
              </a:solidFill>
              <a:effectLst/>
              <a:uLnTx/>
              <a:uFillTx/>
              <a:latin typeface="Century Gothic" pitchFamily="34" charset="0"/>
              <a:ea typeface="+mj-ea"/>
              <a:cs typeface="+mj-cs"/>
            </a:endParaRPr>
          </a:p>
        </p:txBody>
      </p:sp>
    </p:spTree>
    <p:extLst>
      <p:ext uri="{BB962C8B-B14F-4D97-AF65-F5344CB8AC3E}">
        <p14:creationId xmlns:p14="http://schemas.microsoft.com/office/powerpoint/2010/main" val="37046319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TRŌV | Optic Selection Guide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663168724"/>
              </p:ext>
            </p:extLst>
          </p:nvPr>
        </p:nvGraphicFramePr>
        <p:xfrm>
          <a:off x="2114051" y="1165550"/>
          <a:ext cx="4872251" cy="4850528"/>
        </p:xfrm>
        <a:graphic>
          <a:graphicData uri="http://schemas.openxmlformats.org/drawingml/2006/table">
            <a:tbl>
              <a:tblPr/>
              <a:tblGrid>
                <a:gridCol w="1965278"/>
                <a:gridCol w="1050876"/>
                <a:gridCol w="1856097"/>
              </a:tblGrid>
              <a:tr h="2032736">
                <a:tc>
                  <a:txBody>
                    <a:bodyPr/>
                    <a:lstStyle/>
                    <a:p>
                      <a:pPr algn="ctr" rtl="0" fontAlgn="ctr"/>
                      <a:r>
                        <a:rPr lang="en-US" sz="2400" b="1" i="0" u="none" strike="noStrike" dirty="0">
                          <a:solidFill>
                            <a:srgbClr val="548235"/>
                          </a:solidFill>
                          <a:effectLst/>
                          <a:latin typeface="Calibri" panose="020F0502020204030204" pitchFamily="34" charset="0"/>
                        </a:rPr>
                        <a:t>Ecospec </a:t>
                      </a:r>
                      <a:r>
                        <a:rPr lang="en-US" sz="2400" b="1" i="0" u="none" strike="noStrike" dirty="0" smtClean="0">
                          <a:solidFill>
                            <a:srgbClr val="548235"/>
                          </a:solidFill>
                          <a:effectLst/>
                          <a:latin typeface="Calibri" panose="020F0502020204030204" pitchFamily="34" charset="0"/>
                        </a:rPr>
                        <a:t>Beam </a:t>
                      </a:r>
                      <a:r>
                        <a:rPr lang="en-US" sz="2400" b="1" i="0" u="none" strike="noStrike" dirty="0">
                          <a:solidFill>
                            <a:srgbClr val="548235"/>
                          </a:solidFill>
                          <a:effectLst/>
                          <a:latin typeface="Calibri" panose="020F0502020204030204" pitchFamily="34" charset="0"/>
                        </a:rPr>
                        <a:t>Angle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rtl="0" fontAlgn="ctr"/>
                      <a:r>
                        <a:rPr lang="en-US" sz="2400" b="1" i="0" u="none" strike="noStrike" dirty="0">
                          <a:solidFill>
                            <a:srgbClr val="548235"/>
                          </a:solidFill>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2400" b="1" i="0" u="none" strike="noStrike" dirty="0">
                          <a:solidFill>
                            <a:schemeClr val="tx1">
                              <a:lumMod val="50000"/>
                            </a:schemeClr>
                          </a:solidFill>
                          <a:effectLst/>
                          <a:latin typeface="Calibri" panose="020F0502020204030204" pitchFamily="34" charset="0"/>
                        </a:rPr>
                        <a:t>TROV </a:t>
                      </a:r>
                      <a:r>
                        <a:rPr lang="en-US" sz="2400" b="1" i="0" u="none" strike="noStrike" dirty="0" smtClean="0">
                          <a:solidFill>
                            <a:schemeClr val="tx1">
                              <a:lumMod val="50000"/>
                            </a:schemeClr>
                          </a:solidFill>
                          <a:effectLst/>
                          <a:latin typeface="Calibri" panose="020F0502020204030204" pitchFamily="34" charset="0"/>
                        </a:rPr>
                        <a:t>Beam Angle</a:t>
                      </a:r>
                      <a:endParaRPr lang="en-US" sz="2400" b="1" i="0" u="none" strike="noStrike" dirty="0">
                        <a:solidFill>
                          <a:schemeClr val="tx1">
                            <a:lumMod val="50000"/>
                          </a:schemeClr>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469632">
                <a:tc>
                  <a:txBody>
                    <a:bodyPr/>
                    <a:lstStyle/>
                    <a:p>
                      <a:pPr algn="ctr" rtl="0" fontAlgn="ctr"/>
                      <a:r>
                        <a:rPr lang="en-US" sz="2400" b="0" i="0" u="none" strike="noStrike">
                          <a:solidFill>
                            <a:srgbClr val="595959"/>
                          </a:solidFill>
                          <a:effectLst/>
                          <a:latin typeface="Calibri" panose="020F0502020204030204" pitchFamily="34" charset="0"/>
                        </a:rPr>
                        <a:t>6x6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2400" b="0" i="0" u="none" strike="noStrike" dirty="0">
                          <a:solidFill>
                            <a:srgbClr val="595959"/>
                          </a:solidFill>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ctr" defTabSz="514350" rtl="0" eaLnBrk="1" fontAlgn="ctr" latinLnBrk="0" hangingPunct="1"/>
                      <a:r>
                        <a:rPr lang="en-US" sz="2800" b="0" i="0" u="none" strike="noStrike" kern="1200" dirty="0" smtClean="0">
                          <a:solidFill>
                            <a:schemeClr val="bg1"/>
                          </a:solidFill>
                          <a:effectLst/>
                          <a:latin typeface="Calibri" panose="020F0502020204030204" pitchFamily="34" charset="0"/>
                          <a:ea typeface="+mn-ea"/>
                          <a:cs typeface="+mn-cs"/>
                        </a:rPr>
                        <a:t>9x9*</a:t>
                      </a:r>
                      <a:endParaRPr lang="en-US" sz="2800" b="0" i="0" u="none" strike="noStrike" kern="1200" dirty="0" smtClean="0">
                        <a:solidFill>
                          <a:schemeClr val="bg1"/>
                        </a:solidFill>
                        <a:effectLst/>
                        <a:latin typeface="Calibri" panose="020F0502020204030204" pitchFamily="34" charset="0"/>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r>
              <a:tr h="469632">
                <a:tc>
                  <a:txBody>
                    <a:bodyPr/>
                    <a:lstStyle/>
                    <a:p>
                      <a:pPr algn="ctr" rtl="0" fontAlgn="ctr"/>
                      <a:r>
                        <a:rPr lang="en-US" sz="2400" b="0" i="0" u="none" strike="noStrike" dirty="0">
                          <a:solidFill>
                            <a:srgbClr val="595959"/>
                          </a:solidFill>
                          <a:effectLst/>
                          <a:latin typeface="Calibri" panose="020F0502020204030204" pitchFamily="34" charset="0"/>
                        </a:rPr>
                        <a:t>6x15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2400" b="0" i="0" u="none" strike="noStrike">
                          <a:solidFill>
                            <a:srgbClr val="595959"/>
                          </a:solidFill>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ctr" defTabSz="514350" rtl="0" eaLnBrk="1" fontAlgn="ctr" latinLnBrk="0" hangingPunct="1"/>
                      <a:r>
                        <a:rPr lang="en-US" sz="2800" b="0" i="0" u="none" strike="noStrike" kern="1200" dirty="0" smtClean="0">
                          <a:solidFill>
                            <a:schemeClr val="bg1"/>
                          </a:solidFill>
                          <a:effectLst/>
                          <a:latin typeface="Calibri" panose="020F0502020204030204" pitchFamily="34" charset="0"/>
                          <a:ea typeface="+mn-ea"/>
                          <a:cs typeface="+mn-cs"/>
                        </a:rPr>
                        <a:t>9x17*</a:t>
                      </a:r>
                      <a:endParaRPr lang="en-US" sz="2800" b="0" i="0" u="none" strike="noStrike" kern="1200" dirty="0">
                        <a:solidFill>
                          <a:schemeClr val="bg1"/>
                        </a:solidFill>
                        <a:effectLst/>
                        <a:latin typeface="Calibri" panose="020F0502020204030204" pitchFamily="34" charset="0"/>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r>
              <a:tr h="469632">
                <a:tc>
                  <a:txBody>
                    <a:bodyPr/>
                    <a:lstStyle/>
                    <a:p>
                      <a:pPr algn="ctr" rtl="0" fontAlgn="ctr"/>
                      <a:r>
                        <a:rPr lang="en-US" sz="2400" b="0" i="0" u="none" strike="noStrike">
                          <a:solidFill>
                            <a:srgbClr val="404040"/>
                          </a:solidFill>
                          <a:effectLst/>
                          <a:latin typeface="Calibri" panose="020F0502020204030204" pitchFamily="34" charset="0"/>
                        </a:rPr>
                        <a:t>10x60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2400" b="0" i="0" u="none" strike="noStrike">
                          <a:solidFill>
                            <a:srgbClr val="404040"/>
                          </a:solidFill>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ctr" defTabSz="514350" rtl="0" eaLnBrk="1" fontAlgn="ctr" latinLnBrk="0" hangingPunct="1"/>
                      <a:r>
                        <a:rPr lang="en-US" sz="2800" b="0" i="0" u="none" strike="noStrike" kern="1200" dirty="0" smtClean="0">
                          <a:solidFill>
                            <a:schemeClr val="bg1"/>
                          </a:solidFill>
                          <a:effectLst/>
                          <a:latin typeface="Calibri" panose="020F0502020204030204" pitchFamily="34" charset="0"/>
                          <a:ea typeface="+mn-ea"/>
                          <a:cs typeface="+mn-cs"/>
                        </a:rPr>
                        <a:t>9x59</a:t>
                      </a:r>
                      <a:endParaRPr lang="en-US" sz="2800" b="0" i="0" u="none" strike="noStrike" kern="1200" dirty="0">
                        <a:solidFill>
                          <a:schemeClr val="bg1"/>
                        </a:solidFill>
                        <a:effectLst/>
                        <a:latin typeface="Calibri" panose="020F0502020204030204" pitchFamily="34" charset="0"/>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r>
              <a:tr h="469632">
                <a:tc>
                  <a:txBody>
                    <a:bodyPr/>
                    <a:lstStyle/>
                    <a:p>
                      <a:pPr algn="ctr" rtl="0" fontAlgn="ctr"/>
                      <a:r>
                        <a:rPr lang="en-US" sz="2400" b="0" i="0" u="none" strike="noStrike">
                          <a:solidFill>
                            <a:srgbClr val="404040"/>
                          </a:solidFill>
                          <a:effectLst/>
                          <a:latin typeface="Calibri" panose="020F0502020204030204" pitchFamily="34" charset="0"/>
                        </a:rPr>
                        <a:t>17x35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2400" b="0" i="0" u="none" strike="noStrike">
                          <a:solidFill>
                            <a:srgbClr val="404040"/>
                          </a:solidFill>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ctr" defTabSz="514350" rtl="0" eaLnBrk="1" fontAlgn="ctr" latinLnBrk="0" hangingPunct="1"/>
                      <a:r>
                        <a:rPr lang="en-US" sz="2800" b="0" i="0" u="none" strike="noStrike" kern="1200" dirty="0" smtClean="0">
                          <a:solidFill>
                            <a:schemeClr val="bg1"/>
                          </a:solidFill>
                          <a:effectLst/>
                          <a:latin typeface="Calibri" panose="020F0502020204030204" pitchFamily="34" charset="0"/>
                          <a:ea typeface="+mn-ea"/>
                          <a:cs typeface="+mn-cs"/>
                        </a:rPr>
                        <a:t>9x29</a:t>
                      </a:r>
                      <a:endParaRPr lang="en-US" sz="2800" b="0" i="0" u="none" strike="noStrike" kern="1200" dirty="0">
                        <a:solidFill>
                          <a:schemeClr val="bg1"/>
                        </a:solidFill>
                        <a:effectLst/>
                        <a:latin typeface="Calibri" panose="020F0502020204030204" pitchFamily="34" charset="0"/>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r>
              <a:tr h="469632">
                <a:tc>
                  <a:txBody>
                    <a:bodyPr/>
                    <a:lstStyle/>
                    <a:p>
                      <a:pPr algn="ctr" rtl="0" fontAlgn="ctr"/>
                      <a:r>
                        <a:rPr lang="en-US" sz="2400" b="0" i="0" u="none" strike="noStrike">
                          <a:solidFill>
                            <a:srgbClr val="404040"/>
                          </a:solidFill>
                          <a:effectLst/>
                          <a:latin typeface="Calibri" panose="020F0502020204030204" pitchFamily="34" charset="0"/>
                        </a:rPr>
                        <a:t>30x60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2400" b="0" i="0" u="none" strike="noStrike">
                          <a:solidFill>
                            <a:srgbClr val="404040"/>
                          </a:solidFill>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ctr" defTabSz="514350" rtl="0" eaLnBrk="1" fontAlgn="ctr" latinLnBrk="0" hangingPunct="1"/>
                      <a:r>
                        <a:rPr lang="en-US" sz="2800" b="0" i="0" u="none" strike="noStrike" kern="1200" dirty="0">
                          <a:solidFill>
                            <a:schemeClr val="bg1"/>
                          </a:solidFill>
                          <a:effectLst/>
                          <a:latin typeface="Calibri" panose="020F0502020204030204" pitchFamily="34" charset="0"/>
                          <a:ea typeface="+mn-ea"/>
                          <a:cs typeface="+mn-cs"/>
                        </a:rPr>
                        <a:t>40x60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r>
              <a:tr h="469632">
                <a:tc>
                  <a:txBody>
                    <a:bodyPr/>
                    <a:lstStyle/>
                    <a:p>
                      <a:pPr algn="ctr" rtl="0" fontAlgn="ctr"/>
                      <a:r>
                        <a:rPr lang="en-US" sz="2400" b="0" i="0" u="none" strike="noStrike">
                          <a:solidFill>
                            <a:srgbClr val="404040"/>
                          </a:solidFill>
                          <a:effectLst/>
                          <a:latin typeface="Calibri" panose="020F0502020204030204" pitchFamily="34" charset="0"/>
                        </a:rPr>
                        <a:t>60x60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2400" b="0" i="0" u="none" strike="noStrike">
                          <a:solidFill>
                            <a:srgbClr val="404040"/>
                          </a:solidFill>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ctr" defTabSz="514350" rtl="0" eaLnBrk="1" fontAlgn="ctr" latinLnBrk="0" hangingPunct="1"/>
                      <a:r>
                        <a:rPr lang="en-US" sz="2800" b="0" i="0" u="none" strike="noStrike" kern="1200" dirty="0">
                          <a:solidFill>
                            <a:schemeClr val="bg1"/>
                          </a:solidFill>
                          <a:effectLst/>
                          <a:latin typeface="Calibri" panose="020F0502020204030204" pitchFamily="34" charset="0"/>
                          <a:ea typeface="+mn-ea"/>
                          <a:cs typeface="+mn-cs"/>
                        </a:rPr>
                        <a:t>70x70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r>
            </a:tbl>
          </a:graphicData>
        </a:graphic>
      </p:graphicFrame>
      <p:sp>
        <p:nvSpPr>
          <p:cNvPr id="6" name="Right Arrow 5"/>
          <p:cNvSpPr/>
          <p:nvPr/>
        </p:nvSpPr>
        <p:spPr>
          <a:xfrm>
            <a:off x="4155806" y="1853514"/>
            <a:ext cx="928047" cy="8188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153868" y="6258586"/>
            <a:ext cx="3388446" cy="246221"/>
          </a:xfrm>
          <a:prstGeom prst="rect">
            <a:avLst/>
          </a:prstGeom>
        </p:spPr>
        <p:txBody>
          <a:bodyPr wrap="square" rtlCol="0">
            <a:spAutoFit/>
          </a:bodyPr>
          <a:lstStyle/>
          <a:p>
            <a:pPr marL="0" marR="0" indent="0" algn="l" defTabSz="914400" rtl="0" eaLnBrk="1" fontAlgn="auto" latinLnBrk="0" hangingPunct="1">
              <a:lnSpc>
                <a:spcPct val="100000"/>
              </a:lnSpc>
              <a:spcBef>
                <a:spcPct val="0"/>
              </a:spcBef>
              <a:spcAft>
                <a:spcPts val="0"/>
              </a:spcAft>
              <a:buClrTx/>
              <a:buSzTx/>
              <a:buFontTx/>
              <a:buNone/>
              <a:tabLst/>
            </a:pPr>
            <a:r>
              <a:rPr kumimoji="0" lang="en-US" sz="1000" b="1" i="0" u="none" strike="noStrike" kern="1200" cap="all" spc="0" normalizeH="0" baseline="0" noProof="0" dirty="0" smtClean="0">
                <a:ln>
                  <a:noFill/>
                </a:ln>
                <a:solidFill>
                  <a:schemeClr val="tx1"/>
                </a:solidFill>
                <a:effectLst/>
                <a:uLnTx/>
                <a:uFillTx/>
                <a:latin typeface="Century Gothic" pitchFamily="34" charset="0"/>
                <a:ea typeface="+mj-ea"/>
                <a:cs typeface="+mj-cs"/>
              </a:rPr>
              <a:t>*9x9 and 9x17 are not currently</a:t>
            </a:r>
            <a:r>
              <a:rPr kumimoji="0" lang="en-US" sz="1000" b="1" i="0" u="none" strike="noStrike" kern="1200" cap="all" spc="0" normalizeH="0" noProof="0" dirty="0" smtClean="0">
                <a:ln>
                  <a:noFill/>
                </a:ln>
                <a:solidFill>
                  <a:schemeClr val="tx1"/>
                </a:solidFill>
                <a:effectLst/>
                <a:uLnTx/>
                <a:uFillTx/>
                <a:latin typeface="Century Gothic" pitchFamily="34" charset="0"/>
                <a:ea typeface="+mj-ea"/>
                <a:cs typeface="+mj-cs"/>
              </a:rPr>
              <a:t> available</a:t>
            </a:r>
            <a:endParaRPr kumimoji="0" lang="en-US" sz="1000" b="1" i="0" u="none" strike="noStrike" kern="1200" cap="all" spc="0" normalizeH="0" baseline="0" noProof="0" dirty="0" smtClean="0">
              <a:ln>
                <a:noFill/>
              </a:ln>
              <a:solidFill>
                <a:schemeClr val="tx1"/>
              </a:solidFill>
              <a:effectLst/>
              <a:uLnTx/>
              <a:uFillTx/>
              <a:latin typeface="Century Gothic" pitchFamily="34" charset="0"/>
              <a:ea typeface="+mj-ea"/>
              <a:cs typeface="+mj-cs"/>
            </a:endParaRPr>
          </a:p>
        </p:txBody>
      </p:sp>
    </p:spTree>
    <p:extLst>
      <p:ext uri="{BB962C8B-B14F-4D97-AF65-F5344CB8AC3E}">
        <p14:creationId xmlns:p14="http://schemas.microsoft.com/office/powerpoint/2010/main" val="42616500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TRŌV | Lumen Selection Guide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849663133"/>
              </p:ext>
            </p:extLst>
          </p:nvPr>
        </p:nvGraphicFramePr>
        <p:xfrm>
          <a:off x="362546" y="1187885"/>
          <a:ext cx="8339001" cy="4721302"/>
        </p:xfrm>
        <a:graphic>
          <a:graphicData uri="http://schemas.openxmlformats.org/drawingml/2006/table">
            <a:tbl>
              <a:tblPr/>
              <a:tblGrid>
                <a:gridCol w="1242691"/>
                <a:gridCol w="719673"/>
                <a:gridCol w="451888"/>
                <a:gridCol w="188287"/>
                <a:gridCol w="539754"/>
                <a:gridCol w="502097"/>
                <a:gridCol w="188287"/>
                <a:gridCol w="418414"/>
                <a:gridCol w="937249"/>
                <a:gridCol w="753146"/>
                <a:gridCol w="451888"/>
                <a:gridCol w="301258"/>
                <a:gridCol w="451888"/>
                <a:gridCol w="502097"/>
                <a:gridCol w="188287"/>
                <a:gridCol w="502097"/>
              </a:tblGrid>
              <a:tr h="1658836">
                <a:tc>
                  <a:txBody>
                    <a:bodyPr/>
                    <a:lstStyle/>
                    <a:p>
                      <a:pPr algn="ctr" rtl="0" fontAlgn="ctr"/>
                      <a:r>
                        <a:rPr lang="en-US" sz="1600" b="1" i="0" u="none" strike="noStrike" dirty="0">
                          <a:solidFill>
                            <a:srgbClr val="7FA32C"/>
                          </a:solidFill>
                          <a:effectLst/>
                          <a:latin typeface="Calibri Light" panose="020F0302020204030204" pitchFamily="34" charset="0"/>
                        </a:rPr>
                        <a:t>Ecospec Model Number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E2EFDA"/>
                    </a:solidFill>
                  </a:tcPr>
                </a:tc>
                <a:tc>
                  <a:txBody>
                    <a:bodyPr/>
                    <a:lstStyle/>
                    <a:p>
                      <a:pPr algn="ctr" rtl="0" fontAlgn="ctr"/>
                      <a:r>
                        <a:rPr lang="en-US" sz="1600" b="1" i="0" u="none" strike="noStrike">
                          <a:solidFill>
                            <a:srgbClr val="7FA32C"/>
                          </a:solidFill>
                          <a:effectLst/>
                          <a:latin typeface="Calibri Light" panose="020F0302020204030204" pitchFamily="34" charset="0"/>
                        </a:rPr>
                        <a:t>Watts/ft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E2EFDA"/>
                    </a:solidFill>
                  </a:tcPr>
                </a:tc>
                <a:tc gridSpan="3">
                  <a:txBody>
                    <a:bodyPr/>
                    <a:lstStyle/>
                    <a:p>
                      <a:pPr algn="ctr" rtl="0" fontAlgn="ctr"/>
                      <a:r>
                        <a:rPr lang="en-US" sz="1600" b="1" i="0" u="none" strike="noStrike" dirty="0">
                          <a:solidFill>
                            <a:srgbClr val="7FA32C"/>
                          </a:solidFill>
                          <a:effectLst/>
                          <a:latin typeface="Calibri Light" panose="020F0302020204030204" pitchFamily="34" charset="0"/>
                        </a:rPr>
                        <a:t>Lumens/ft (2700K-4000K)</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gridSpan="3">
                  <a:txBody>
                    <a:bodyPr/>
                    <a:lstStyle/>
                    <a:p>
                      <a:pPr algn="ctr" rtl="0" fontAlgn="ctr"/>
                      <a:r>
                        <a:rPr lang="en-US" sz="1600" b="1" i="0" u="none" strike="noStrike">
                          <a:solidFill>
                            <a:srgbClr val="7FA32C"/>
                          </a:solidFill>
                          <a:effectLst/>
                          <a:latin typeface="Calibri Light" panose="020F0302020204030204" pitchFamily="34" charset="0"/>
                        </a:rPr>
                        <a:t>Efficacy (2700K-4000K)</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a:txBody>
                    <a:bodyPr/>
                    <a:lstStyle/>
                    <a:p>
                      <a:pPr algn="ctr" rtl="0" fontAlgn="ctr"/>
                      <a:r>
                        <a:rPr lang="en-US" sz="1600" b="1" i="0" u="none" strike="noStrike">
                          <a:solidFill>
                            <a:srgbClr val="FFFFFF"/>
                          </a:solidFill>
                          <a:effectLst/>
                          <a:latin typeface="Calibri Light" panose="020F0302020204030204" pitchFamily="34" charset="0"/>
                        </a:rPr>
                        <a:t>Trov Model Number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7171"/>
                    </a:solidFill>
                  </a:tcPr>
                </a:tc>
                <a:tc>
                  <a:txBody>
                    <a:bodyPr/>
                    <a:lstStyle/>
                    <a:p>
                      <a:pPr algn="ctr" rtl="0" fontAlgn="ctr"/>
                      <a:r>
                        <a:rPr lang="en-US" sz="1600" b="1" i="0" u="none" strike="noStrike">
                          <a:solidFill>
                            <a:srgbClr val="FFFFFF"/>
                          </a:solidFill>
                          <a:effectLst/>
                          <a:latin typeface="Calibri Light" panose="020F0302020204030204" pitchFamily="34" charset="0"/>
                        </a:rPr>
                        <a:t>Watts/ft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7171"/>
                    </a:solidFill>
                  </a:tcPr>
                </a:tc>
                <a:tc gridSpan="3">
                  <a:txBody>
                    <a:bodyPr/>
                    <a:lstStyle/>
                    <a:p>
                      <a:pPr algn="ctr" rtl="0" fontAlgn="ctr"/>
                      <a:r>
                        <a:rPr lang="en-US" sz="1600" b="1" i="0" u="none" strike="noStrike" dirty="0">
                          <a:solidFill>
                            <a:srgbClr val="FFFFFF"/>
                          </a:solidFill>
                          <a:effectLst/>
                          <a:latin typeface="Calibri Light" panose="020F0302020204030204" pitchFamily="34" charset="0"/>
                        </a:rPr>
                        <a:t>Lumens/ft (2700K - 4000K)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7171"/>
                    </a:solidFill>
                  </a:tcPr>
                </a:tc>
                <a:tc hMerge="1">
                  <a:txBody>
                    <a:bodyPr/>
                    <a:lstStyle/>
                    <a:p>
                      <a:endParaRPr lang="en-US"/>
                    </a:p>
                  </a:txBody>
                  <a:tcPr/>
                </a:tc>
                <a:tc hMerge="1">
                  <a:txBody>
                    <a:bodyPr/>
                    <a:lstStyle/>
                    <a:p>
                      <a:endParaRPr lang="en-US"/>
                    </a:p>
                  </a:txBody>
                  <a:tcPr/>
                </a:tc>
                <a:tc gridSpan="3">
                  <a:txBody>
                    <a:bodyPr/>
                    <a:lstStyle/>
                    <a:p>
                      <a:pPr algn="ctr" rtl="0" fontAlgn="ctr"/>
                      <a:r>
                        <a:rPr lang="en-US" sz="1600" b="1" i="0" u="none" strike="noStrike" dirty="0">
                          <a:solidFill>
                            <a:srgbClr val="FFFFFF"/>
                          </a:solidFill>
                          <a:effectLst/>
                          <a:latin typeface="Calibri Light" panose="020F0302020204030204" pitchFamily="34" charset="0"/>
                        </a:rPr>
                        <a:t>Efficacy (2700K - 4000K</a:t>
                      </a:r>
                      <a:r>
                        <a:rPr lang="en-US" sz="1600" b="1" i="0" u="none" strike="noStrike" dirty="0" smtClean="0">
                          <a:solidFill>
                            <a:srgbClr val="FFFFFF"/>
                          </a:solidFill>
                          <a:effectLst/>
                          <a:latin typeface="Calibri Light" panose="020F0302020204030204" pitchFamily="34" charset="0"/>
                        </a:rPr>
                        <a:t>)</a:t>
                      </a:r>
                      <a:endParaRPr lang="en-US" sz="1600" b="1" i="0" u="none" strike="noStrike" dirty="0">
                        <a:solidFill>
                          <a:srgbClr val="FFFFFF"/>
                        </a:solidFill>
                        <a:effectLst/>
                        <a:latin typeface="Calibri Light" panose="020F03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7171"/>
                    </a:solidFill>
                  </a:tcPr>
                </a:tc>
                <a:tc hMerge="1">
                  <a:txBody>
                    <a:bodyPr/>
                    <a:lstStyle/>
                    <a:p>
                      <a:endParaRPr lang="en-US"/>
                    </a:p>
                  </a:txBody>
                  <a:tcPr/>
                </a:tc>
                <a:tc hMerge="1">
                  <a:txBody>
                    <a:bodyPr/>
                    <a:lstStyle/>
                    <a:p>
                      <a:endParaRPr lang="en-US"/>
                    </a:p>
                  </a:txBody>
                  <a:tcPr/>
                </a:tc>
              </a:tr>
              <a:tr h="278406">
                <a:tc>
                  <a:txBody>
                    <a:bodyPr/>
                    <a:lstStyle/>
                    <a:p>
                      <a:pPr algn="l" rtl="0" fontAlgn="ctr"/>
                      <a:r>
                        <a:rPr lang="en-US" sz="1600" b="0" i="0" u="none" strike="noStrike">
                          <a:solidFill>
                            <a:srgbClr val="595959"/>
                          </a:solidFill>
                          <a:effectLst/>
                          <a:latin typeface="Calibri Light" panose="020F0302020204030204" pitchFamily="34" charset="0"/>
                        </a:rPr>
                        <a:t>LCIL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9D08E"/>
                    </a:solidFill>
                  </a:tcPr>
                </a:tc>
                <a:tc>
                  <a:txBody>
                    <a:bodyPr/>
                    <a:lstStyle/>
                    <a:p>
                      <a:pPr algn="ctr" rtl="0" fontAlgn="ctr"/>
                      <a:r>
                        <a:rPr lang="en-US" sz="1600" b="0" i="0" u="none" strike="noStrike">
                          <a:solidFill>
                            <a:srgbClr val="595959"/>
                          </a:solidFill>
                          <a:effectLst/>
                          <a:latin typeface="Calibri Light" panose="020F0302020204030204" pitchFamily="34" charset="0"/>
                        </a:rPr>
                        <a:t>150</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182</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57</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68</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l" rtl="0" fontAlgn="ctr"/>
                      <a:r>
                        <a:rPr lang="en-US" sz="1600" b="0" i="0" u="none" strike="noStrike">
                          <a:solidFill>
                            <a:srgbClr val="595959"/>
                          </a:solidFill>
                          <a:effectLst/>
                          <a:latin typeface="Calibri Light" panose="020F0302020204030204" pitchFamily="34" charset="0"/>
                        </a:rPr>
                        <a:t>L35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0D0D0D"/>
                          </a:solidFill>
                          <a:effectLst/>
                          <a:latin typeface="Calibri Light" panose="020F0302020204030204" pitchFamily="34" charset="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algn="ctr" rtl="0" fontAlgn="ctr"/>
                      <a:r>
                        <a:rPr lang="en-US" sz="1600" b="0" i="0" u="none" strike="noStrike">
                          <a:solidFill>
                            <a:srgbClr val="595959"/>
                          </a:solidFill>
                          <a:effectLst/>
                          <a:latin typeface="Calibri Light" panose="020F0302020204030204" pitchFamily="34" charset="0"/>
                        </a:rPr>
                        <a:t>143</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595959"/>
                          </a:solidFill>
                          <a:effectLst/>
                          <a:latin typeface="Calibri Light" panose="020F0302020204030204" pitchFamily="34" charset="0"/>
                        </a:rPr>
                        <a:t>163</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595959"/>
                          </a:solidFill>
                          <a:effectLst/>
                          <a:latin typeface="Calibri Light" panose="020F0302020204030204" pitchFamily="34" charset="0"/>
                        </a:rPr>
                        <a:t>71</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595959"/>
                          </a:solidFill>
                          <a:effectLst/>
                          <a:latin typeface="Calibri Light" panose="020F0302020204030204" pitchFamily="34" charset="0"/>
                        </a:rPr>
                        <a:t>82</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r>
              <a:tr h="278406">
                <a:tc>
                  <a:txBody>
                    <a:bodyPr/>
                    <a:lstStyle/>
                    <a:p>
                      <a:pPr algn="l" rtl="0" fontAlgn="ctr"/>
                      <a:r>
                        <a:rPr lang="en-US" sz="1600" b="0" i="0" u="none" strike="noStrike">
                          <a:solidFill>
                            <a:srgbClr val="595959"/>
                          </a:solidFill>
                          <a:effectLst/>
                          <a:latin typeface="Calibri Light" panose="020F0302020204030204" pitchFamily="34" charset="0"/>
                        </a:rPr>
                        <a:t>LCIS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A9D08E"/>
                    </a:solidFill>
                  </a:tcPr>
                </a:tc>
                <a:tc>
                  <a:txBody>
                    <a:bodyPr/>
                    <a:lstStyle/>
                    <a:p>
                      <a:pPr algn="ctr" rtl="0" fontAlgn="ctr"/>
                      <a:r>
                        <a:rPr lang="en-US" sz="1600" b="0" i="0" u="none" strike="noStrike">
                          <a:solidFill>
                            <a:srgbClr val="595959"/>
                          </a:solidFill>
                          <a:effectLst/>
                          <a:latin typeface="Calibri Light" panose="020F0302020204030204" pitchFamily="34" charset="0"/>
                        </a:rPr>
                        <a:t>223</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306</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52</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70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l" rtl="0" fontAlgn="ctr"/>
                      <a:r>
                        <a:rPr lang="en-US" sz="1600" b="0" i="0" u="none" strike="noStrike">
                          <a:solidFill>
                            <a:srgbClr val="595959"/>
                          </a:solidFill>
                          <a:effectLst/>
                          <a:latin typeface="Calibri Light" panose="020F0302020204030204" pitchFamily="34" charset="0"/>
                        </a:rPr>
                        <a:t>L35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0D0D0D"/>
                          </a:solidFill>
                          <a:effectLst/>
                          <a:latin typeface="Calibri Light" panose="020F0302020204030204" pitchFamily="34" charset="0"/>
                        </a:rPr>
                        <a:t>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A6A6A6"/>
                    </a:solidFill>
                  </a:tcPr>
                </a:tc>
                <a:tc>
                  <a:txBody>
                    <a:bodyPr/>
                    <a:lstStyle/>
                    <a:p>
                      <a:pPr algn="ctr" rtl="0" fontAlgn="ctr"/>
                      <a:r>
                        <a:rPr lang="en-US" sz="1600" b="0" i="0" u="none" strike="noStrike">
                          <a:solidFill>
                            <a:srgbClr val="595959"/>
                          </a:solidFill>
                          <a:effectLst/>
                          <a:latin typeface="Calibri Light" panose="020F0302020204030204" pitchFamily="34" charset="0"/>
                        </a:rPr>
                        <a:t>359</a:t>
                      </a:r>
                    </a:p>
                  </a:txBody>
                  <a:tcPr marL="9525" marR="9525" marT="9525"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595959"/>
                          </a:solidFill>
                          <a:effectLst/>
                          <a:latin typeface="Calibri Light" panose="020F0302020204030204" pitchFamily="34" charset="0"/>
                        </a:rPr>
                        <a:t>393</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595959"/>
                          </a:solidFill>
                          <a:effectLst/>
                          <a:latin typeface="Calibri Light" panose="020F0302020204030204" pitchFamily="34" charset="0"/>
                        </a:rPr>
                        <a:t>90</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595959"/>
                          </a:solidFill>
                          <a:effectLst/>
                          <a:latin typeface="Calibri Light" panose="020F0302020204030204" pitchFamily="34" charset="0"/>
                        </a:rPr>
                        <a:t>98</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r>
              <a:tr h="278406">
                <a:tc>
                  <a:txBody>
                    <a:bodyPr/>
                    <a:lstStyle/>
                    <a:p>
                      <a:pPr algn="l" rtl="0" fontAlgn="ctr"/>
                      <a:r>
                        <a:rPr lang="en-US" sz="1600" b="0" i="0" u="none" strike="noStrike">
                          <a:solidFill>
                            <a:srgbClr val="595959"/>
                          </a:solidFill>
                          <a:effectLst/>
                          <a:latin typeface="Calibri Light" panose="020F0302020204030204" pitchFamily="34" charset="0"/>
                        </a:rPr>
                        <a:t>HPIL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9D08E"/>
                    </a:solidFill>
                  </a:tcPr>
                </a:tc>
                <a:tc>
                  <a:txBody>
                    <a:bodyPr/>
                    <a:lstStyle/>
                    <a:p>
                      <a:pPr algn="ctr" rtl="0" fontAlgn="ctr"/>
                      <a:r>
                        <a:rPr lang="en-US" sz="1600" b="0" i="0" u="none" strike="noStrike">
                          <a:solidFill>
                            <a:srgbClr val="404040"/>
                          </a:solidFill>
                          <a:effectLst/>
                          <a:latin typeface="Calibri Light" panose="020F0302020204030204" pitchFamily="34" charset="0"/>
                        </a:rPr>
                        <a:t>500</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569</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71</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dirty="0">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dirty="0">
                          <a:solidFill>
                            <a:srgbClr val="404040"/>
                          </a:solidFill>
                          <a:effectLst/>
                          <a:latin typeface="Calibri Light" panose="020F0302020204030204" pitchFamily="34" charset="0"/>
                        </a:rPr>
                        <a:t>86</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l" rtl="0" fontAlgn="ctr"/>
                      <a:r>
                        <a:rPr lang="en-US" sz="1600" b="0" i="0" u="none" strike="noStrike">
                          <a:solidFill>
                            <a:srgbClr val="595959"/>
                          </a:solidFill>
                          <a:effectLst/>
                          <a:latin typeface="Calibri Light" panose="020F0302020204030204" pitchFamily="34" charset="0"/>
                        </a:rPr>
                        <a:t>L35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0D0D0D"/>
                          </a:solidFill>
                          <a:effectLst/>
                          <a:latin typeface="Calibri Light" panose="020F0302020204030204" pitchFamily="34" charset="0"/>
                        </a:rPr>
                        <a:t>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algn="ctr" rtl="0" fontAlgn="ctr"/>
                      <a:r>
                        <a:rPr lang="en-US" sz="1600" b="0" i="0" u="none" strike="noStrike">
                          <a:solidFill>
                            <a:srgbClr val="404040"/>
                          </a:solidFill>
                          <a:effectLst/>
                          <a:latin typeface="Calibri Light" panose="020F0302020204030204" pitchFamily="34" charset="0"/>
                        </a:rPr>
                        <a:t>524</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569</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87</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95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r>
              <a:tr h="278406">
                <a:tc>
                  <a:txBody>
                    <a:bodyPr/>
                    <a:lstStyle/>
                    <a:p>
                      <a:pPr algn="l" rtl="0" fontAlgn="ctr"/>
                      <a:r>
                        <a:rPr lang="en-US" sz="1600" b="0" i="0" u="none" strike="noStrike">
                          <a:solidFill>
                            <a:srgbClr val="595959"/>
                          </a:solidFill>
                          <a:effectLst/>
                          <a:latin typeface="Calibri Light" panose="020F0302020204030204" pitchFamily="34" charset="0"/>
                        </a:rPr>
                        <a:t>HPIS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A9D08E"/>
                    </a:solidFill>
                  </a:tcPr>
                </a:tc>
                <a:tc>
                  <a:txBody>
                    <a:bodyPr/>
                    <a:lstStyle/>
                    <a:p>
                      <a:pPr algn="ctr" rtl="0" fontAlgn="ctr"/>
                      <a:r>
                        <a:rPr lang="en-US" sz="1600" b="0" i="0" u="none" strike="noStrike">
                          <a:solidFill>
                            <a:srgbClr val="404040"/>
                          </a:solidFill>
                          <a:effectLst/>
                          <a:latin typeface="Calibri Light" panose="020F0302020204030204" pitchFamily="34" charset="0"/>
                        </a:rPr>
                        <a:t>639</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744</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71</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dirty="0">
                          <a:solidFill>
                            <a:srgbClr val="404040"/>
                          </a:solidFill>
                          <a:effectLst/>
                          <a:latin typeface="Calibri Light" panose="020F0302020204030204" pitchFamily="34" charset="0"/>
                        </a:rPr>
                        <a:t>82</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l" rtl="0" fontAlgn="ctr"/>
                      <a:r>
                        <a:rPr lang="en-US" sz="1600" b="0" i="0" u="none" strike="noStrike" dirty="0">
                          <a:solidFill>
                            <a:srgbClr val="595959"/>
                          </a:solidFill>
                          <a:effectLst/>
                          <a:latin typeface="Calibri Light" panose="020F0302020204030204" pitchFamily="34" charset="0"/>
                        </a:rPr>
                        <a:t>L35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0D0D0D"/>
                          </a:solidFill>
                          <a:effectLst/>
                          <a:latin typeface="Calibri Light" panose="020F0302020204030204" pitchFamily="34" charset="0"/>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A6A6A6"/>
                    </a:solidFill>
                  </a:tcPr>
                </a:tc>
                <a:tc>
                  <a:txBody>
                    <a:bodyPr/>
                    <a:lstStyle/>
                    <a:p>
                      <a:pPr algn="ctr" rtl="0" fontAlgn="ctr"/>
                      <a:r>
                        <a:rPr lang="en-US" sz="1600" b="0" i="0" u="none" strike="noStrike">
                          <a:solidFill>
                            <a:srgbClr val="404040"/>
                          </a:solidFill>
                          <a:effectLst/>
                          <a:latin typeface="Calibri Light" panose="020F0302020204030204" pitchFamily="34" charset="0"/>
                        </a:rPr>
                        <a:t>664</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714</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83</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89</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r>
              <a:tr h="278406">
                <a:tc>
                  <a:txBody>
                    <a:bodyPr/>
                    <a:lstStyle/>
                    <a:p>
                      <a:pPr algn="l" rtl="0" fontAlgn="ctr"/>
                      <a:r>
                        <a:rPr lang="en-US" sz="1600" b="0" i="0" u="none" strike="noStrike">
                          <a:solidFill>
                            <a:srgbClr val="595959"/>
                          </a:solidFill>
                          <a:effectLst/>
                          <a:latin typeface="Calibri Light" panose="020F0302020204030204" pitchFamily="34" charset="0"/>
                        </a:rPr>
                        <a:t>HPEL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9D08E"/>
                    </a:solidFill>
                  </a:tcPr>
                </a:tc>
                <a:tc>
                  <a:txBody>
                    <a:bodyPr/>
                    <a:lstStyle/>
                    <a:p>
                      <a:pPr algn="ctr" rtl="0" fontAlgn="ctr"/>
                      <a:r>
                        <a:rPr lang="en-US" sz="1600" b="0" i="0" u="none" strike="noStrike">
                          <a:solidFill>
                            <a:srgbClr val="404040"/>
                          </a:solidFill>
                          <a:effectLst/>
                          <a:latin typeface="Calibri Light" panose="020F0302020204030204" pitchFamily="34" charset="0"/>
                        </a:rPr>
                        <a:t>508</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561</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71</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78</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l" rtl="0" fontAlgn="ctr"/>
                      <a:r>
                        <a:rPr lang="en-US" sz="1600" b="0" i="0" u="none" strike="noStrike" dirty="0">
                          <a:solidFill>
                            <a:srgbClr val="595959"/>
                          </a:solidFill>
                          <a:effectLst/>
                          <a:latin typeface="Calibri Light" panose="020F0302020204030204" pitchFamily="34" charset="0"/>
                        </a:rPr>
                        <a:t>L50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0D0D0D"/>
                          </a:solidFill>
                          <a:effectLst/>
                          <a:latin typeface="Calibri Light" panose="020F0302020204030204" pitchFamily="34" charset="0"/>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algn="ctr" rtl="0" fontAlgn="ctr"/>
                      <a:r>
                        <a:rPr lang="en-US" sz="1600" b="0" i="0" u="none" strike="noStrike">
                          <a:solidFill>
                            <a:srgbClr val="404040"/>
                          </a:solidFill>
                          <a:effectLst/>
                          <a:latin typeface="Calibri Light" panose="020F0302020204030204" pitchFamily="34" charset="0"/>
                        </a:rPr>
                        <a:t>569</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676</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71</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85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r>
              <a:tr h="278406">
                <a:tc>
                  <a:txBody>
                    <a:bodyPr/>
                    <a:lstStyle/>
                    <a:p>
                      <a:pPr algn="l" rtl="0" fontAlgn="ctr"/>
                      <a:r>
                        <a:rPr lang="en-US" sz="1600" b="0" i="0" u="none" strike="noStrike">
                          <a:solidFill>
                            <a:srgbClr val="595959"/>
                          </a:solidFill>
                          <a:effectLst/>
                          <a:latin typeface="Calibri Light" panose="020F0302020204030204" pitchFamily="34" charset="0"/>
                        </a:rPr>
                        <a:t>HPES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A9D08E"/>
                    </a:solidFill>
                  </a:tcPr>
                </a:tc>
                <a:tc>
                  <a:txBody>
                    <a:bodyPr/>
                    <a:lstStyle/>
                    <a:p>
                      <a:pPr algn="ctr" rtl="0" fontAlgn="ctr"/>
                      <a:r>
                        <a:rPr lang="en-US" sz="1600" b="0" i="0" u="none" strike="noStrike">
                          <a:solidFill>
                            <a:srgbClr val="404040"/>
                          </a:solidFill>
                          <a:effectLst/>
                          <a:latin typeface="Calibri Light" panose="020F0302020204030204" pitchFamily="34" charset="0"/>
                        </a:rPr>
                        <a:t>709</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823</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65</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75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l" rtl="0" fontAlgn="ctr"/>
                      <a:r>
                        <a:rPr lang="en-US" sz="1600" b="0" i="0" u="none" strike="noStrike">
                          <a:solidFill>
                            <a:srgbClr val="595959"/>
                          </a:solidFill>
                          <a:effectLst/>
                          <a:latin typeface="Calibri Light" panose="020F0302020204030204" pitchFamily="34" charset="0"/>
                        </a:rPr>
                        <a:t>L50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dirty="0">
                          <a:solidFill>
                            <a:srgbClr val="0D0D0D"/>
                          </a:solidFill>
                          <a:effectLst/>
                          <a:latin typeface="Calibri Light" panose="020F0302020204030204" pitchFamily="34" charset="0"/>
                        </a:rPr>
                        <a:t>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A6A6A6"/>
                    </a:solidFill>
                  </a:tcPr>
                </a:tc>
                <a:tc>
                  <a:txBody>
                    <a:bodyPr/>
                    <a:lstStyle/>
                    <a:p>
                      <a:pPr algn="ctr" rtl="0" fontAlgn="ctr"/>
                      <a:r>
                        <a:rPr lang="en-US" sz="1600" b="0" i="0" u="none" strike="noStrike">
                          <a:solidFill>
                            <a:srgbClr val="404040"/>
                          </a:solidFill>
                          <a:effectLst/>
                          <a:latin typeface="Calibri Light" panose="020F0302020204030204" pitchFamily="34" charset="0"/>
                        </a:rPr>
                        <a:t>721</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856</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72</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86</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r>
              <a:tr h="278406">
                <a:tc>
                  <a:txBody>
                    <a:bodyPr/>
                    <a:lstStyle/>
                    <a:p>
                      <a:pPr algn="l" rtl="0" fontAlgn="ctr"/>
                      <a:r>
                        <a:rPr lang="en-US" sz="1600" b="0" i="0" u="none" strike="noStrike">
                          <a:solidFill>
                            <a:srgbClr val="595959"/>
                          </a:solidFill>
                          <a:effectLst/>
                          <a:latin typeface="Calibri Light" panose="020F0302020204030204" pitchFamily="34" charset="0"/>
                        </a:rPr>
                        <a:t>WWIL (6x6)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9D08E"/>
                    </a:solidFill>
                  </a:tcPr>
                </a:tc>
                <a:tc>
                  <a:txBody>
                    <a:bodyPr/>
                    <a:lstStyle/>
                    <a:p>
                      <a:pPr algn="ctr" rtl="0" fontAlgn="ctr"/>
                      <a:r>
                        <a:rPr lang="en-US" sz="1600" b="0" i="0" u="none" strike="noStrike">
                          <a:solidFill>
                            <a:srgbClr val="404040"/>
                          </a:solidFill>
                          <a:effectLst/>
                          <a:latin typeface="Calibri Light" panose="020F0302020204030204" pitchFamily="34" charset="0"/>
                        </a:rPr>
                        <a:t>508</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561</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76</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87</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l" rtl="0" fontAlgn="ctr"/>
                      <a:r>
                        <a:rPr lang="en-US" sz="1600" b="0" i="0" u="none" strike="noStrike" dirty="0">
                          <a:solidFill>
                            <a:srgbClr val="595959"/>
                          </a:solidFill>
                          <a:effectLst/>
                          <a:latin typeface="Calibri Light" panose="020F0302020204030204" pitchFamily="34" charset="0"/>
                        </a:rPr>
                        <a:t>L50 </a:t>
                      </a:r>
                      <a:r>
                        <a:rPr lang="en-US" sz="1600" b="0" i="0" u="none" strike="noStrike" dirty="0" smtClean="0">
                          <a:solidFill>
                            <a:srgbClr val="595959"/>
                          </a:solidFill>
                          <a:effectLst/>
                          <a:latin typeface="Calibri Light" panose="020F0302020204030204" pitchFamily="34" charset="0"/>
                        </a:rPr>
                        <a:t>(9x9)</a:t>
                      </a:r>
                      <a:endParaRPr lang="en-US" sz="1600" b="0" i="0" u="none" strike="noStrike" dirty="0">
                        <a:solidFill>
                          <a:srgbClr val="595959"/>
                        </a:solidFill>
                        <a:effectLst/>
                        <a:latin typeface="Calibri Light" panose="020F03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dirty="0">
                          <a:solidFill>
                            <a:srgbClr val="0D0D0D"/>
                          </a:solidFill>
                          <a:effectLst/>
                          <a:latin typeface="Calibri Light" panose="020F0302020204030204" pitchFamily="34" charset="0"/>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algn="ctr" rtl="0" fontAlgn="ctr"/>
                      <a:r>
                        <a:rPr lang="en-US" sz="1600" b="0" i="0" u="none" strike="noStrike">
                          <a:solidFill>
                            <a:srgbClr val="404040"/>
                          </a:solidFill>
                          <a:effectLst/>
                          <a:latin typeface="Calibri Light" panose="020F0302020204030204" pitchFamily="34" charset="0"/>
                        </a:rPr>
                        <a:t>569</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676</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71</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85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r>
              <a:tr h="278406">
                <a:tc>
                  <a:txBody>
                    <a:bodyPr/>
                    <a:lstStyle/>
                    <a:p>
                      <a:pPr algn="l" rtl="0" fontAlgn="ctr"/>
                      <a:r>
                        <a:rPr lang="en-US" sz="1600" b="0" i="0" u="none" strike="noStrike">
                          <a:solidFill>
                            <a:srgbClr val="595959"/>
                          </a:solidFill>
                          <a:effectLst/>
                          <a:latin typeface="Calibri Light" panose="020F0302020204030204" pitchFamily="34" charset="0"/>
                        </a:rPr>
                        <a:t>WWIS (6x6)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A9D08E"/>
                    </a:solidFill>
                  </a:tcPr>
                </a:tc>
                <a:tc>
                  <a:txBody>
                    <a:bodyPr/>
                    <a:lstStyle/>
                    <a:p>
                      <a:pPr algn="ctr" rtl="0" fontAlgn="ctr"/>
                      <a:r>
                        <a:rPr lang="en-US" sz="1600" b="0" i="0" u="none" strike="noStrike">
                          <a:solidFill>
                            <a:srgbClr val="404040"/>
                          </a:solidFill>
                          <a:effectLst/>
                          <a:latin typeface="Calibri Light" panose="020F0302020204030204" pitchFamily="34" charset="0"/>
                        </a:rPr>
                        <a:t>772</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909</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66</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404040"/>
                          </a:solidFill>
                          <a:effectLst/>
                          <a:latin typeface="Calibri Light" panose="020F0302020204030204" pitchFamily="34" charset="0"/>
                        </a:rPr>
                        <a:t>79</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F4F8E8"/>
                    </a:solidFill>
                  </a:tcPr>
                </a:tc>
                <a:tc>
                  <a:txBody>
                    <a:bodyPr/>
                    <a:lstStyle/>
                    <a:p>
                      <a:pPr algn="l" rtl="0" fontAlgn="ctr"/>
                      <a:r>
                        <a:rPr lang="en-US" sz="1600" b="0" i="0" u="none" strike="noStrike" dirty="0">
                          <a:solidFill>
                            <a:srgbClr val="595959"/>
                          </a:solidFill>
                          <a:effectLst/>
                          <a:latin typeface="Calibri Light" panose="020F0302020204030204" pitchFamily="34" charset="0"/>
                        </a:rPr>
                        <a:t>L50 </a:t>
                      </a:r>
                      <a:r>
                        <a:rPr lang="en-US" sz="1600" b="0" i="0" u="none" strike="noStrike" dirty="0" smtClean="0">
                          <a:solidFill>
                            <a:srgbClr val="595959"/>
                          </a:solidFill>
                          <a:effectLst/>
                          <a:latin typeface="Calibri Light" panose="020F0302020204030204" pitchFamily="34" charset="0"/>
                        </a:rPr>
                        <a:t>(9x9)</a:t>
                      </a:r>
                      <a:endParaRPr lang="en-US" sz="1600" b="0" i="0" u="none" strike="noStrike" dirty="0">
                        <a:solidFill>
                          <a:srgbClr val="595959"/>
                        </a:solidFill>
                        <a:effectLst/>
                        <a:latin typeface="Calibri Light" panose="020F03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dirty="0">
                          <a:solidFill>
                            <a:srgbClr val="0D0D0D"/>
                          </a:solidFill>
                          <a:effectLst/>
                          <a:latin typeface="Calibri Light" panose="020F0302020204030204" pitchFamily="34" charset="0"/>
                        </a:rPr>
                        <a:t>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A6A6A6"/>
                    </a:solidFill>
                  </a:tcPr>
                </a:tc>
                <a:tc>
                  <a:txBody>
                    <a:bodyPr/>
                    <a:lstStyle/>
                    <a:p>
                      <a:pPr algn="ctr" rtl="0" fontAlgn="ctr"/>
                      <a:r>
                        <a:rPr lang="en-US" sz="1600" b="0" i="0" u="none" strike="noStrike" dirty="0">
                          <a:solidFill>
                            <a:srgbClr val="404040"/>
                          </a:solidFill>
                          <a:effectLst/>
                          <a:latin typeface="Calibri Light" panose="020F0302020204030204" pitchFamily="34" charset="0"/>
                        </a:rPr>
                        <a:t>721</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856</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72</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404040"/>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404040"/>
                          </a:solidFill>
                          <a:effectLst/>
                          <a:latin typeface="Calibri Light" panose="020F0302020204030204" pitchFamily="34" charset="0"/>
                        </a:rPr>
                        <a:t>86</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95959"/>
                      </a:solidFill>
                      <a:prstDash val="solid"/>
                      <a:round/>
                      <a:headEnd type="none" w="med" len="med"/>
                      <a:tailEnd type="none" w="med" len="med"/>
                    </a:lnB>
                    <a:solidFill>
                      <a:srgbClr val="D9D9D9"/>
                    </a:solidFill>
                  </a:tcPr>
                </a:tc>
              </a:tr>
              <a:tr h="278406">
                <a:tc>
                  <a:txBody>
                    <a:bodyPr/>
                    <a:lstStyle/>
                    <a:p>
                      <a:pPr algn="l" rtl="0" fontAlgn="ctr"/>
                      <a:r>
                        <a:rPr lang="en-US" sz="1600" b="0" i="0" u="none" strike="noStrike">
                          <a:solidFill>
                            <a:srgbClr val="595959"/>
                          </a:solidFill>
                          <a:effectLst/>
                          <a:latin typeface="Calibri Light" panose="020F0302020204030204" pitchFamily="34" charset="0"/>
                        </a:rPr>
                        <a:t>WWEA (6x6)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9D08E"/>
                    </a:solidFill>
                  </a:tcPr>
                </a:tc>
                <a:tc>
                  <a:txBody>
                    <a:bodyPr/>
                    <a:lstStyle/>
                    <a:p>
                      <a:pPr algn="ctr" rtl="0" fontAlgn="ctr"/>
                      <a:r>
                        <a:rPr lang="en-US" sz="1600" b="0" i="0" u="none" strike="noStrike">
                          <a:solidFill>
                            <a:srgbClr val="595959"/>
                          </a:solidFill>
                          <a:effectLst/>
                          <a:latin typeface="Calibri Light" panose="020F0302020204030204" pitchFamily="34" charset="0"/>
                        </a:rPr>
                        <a:t>414</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459</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77</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595959"/>
                          </a:solidFill>
                          <a:effectLst/>
                          <a:latin typeface="Calibri Light" panose="020F0302020204030204" pitchFamily="34" charset="0"/>
                        </a:rPr>
                        <a:t> </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91</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l" rtl="0" fontAlgn="ctr"/>
                      <a:r>
                        <a:rPr lang="en-US" sz="1600" b="0" i="0" u="none" strike="noStrike" dirty="0">
                          <a:solidFill>
                            <a:srgbClr val="595959"/>
                          </a:solidFill>
                          <a:effectLst/>
                          <a:latin typeface="Calibri Light" panose="020F0302020204030204" pitchFamily="34" charset="0"/>
                        </a:rPr>
                        <a:t>L50 </a:t>
                      </a:r>
                      <a:r>
                        <a:rPr lang="en-US" sz="1600" b="0" i="0" u="none" strike="noStrike" dirty="0" smtClean="0">
                          <a:solidFill>
                            <a:srgbClr val="595959"/>
                          </a:solidFill>
                          <a:effectLst/>
                          <a:latin typeface="Calibri Light" panose="020F0302020204030204" pitchFamily="34" charset="0"/>
                        </a:rPr>
                        <a:t>(9x9)</a:t>
                      </a:r>
                      <a:endParaRPr lang="en-US" sz="1600" b="0" i="0" u="none" strike="noStrike" dirty="0">
                        <a:solidFill>
                          <a:srgbClr val="595959"/>
                        </a:solidFill>
                        <a:effectLst/>
                        <a:latin typeface="Calibri Light" panose="020F03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0D0D0D"/>
                          </a:solidFill>
                          <a:effectLst/>
                          <a:latin typeface="Calibri Light" panose="020F0302020204030204" pitchFamily="34" charset="0"/>
                        </a:rPr>
                        <a:t>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algn="ctr" rtl="0" fontAlgn="ctr"/>
                      <a:r>
                        <a:rPr lang="en-US" sz="1600" b="0" i="0" u="none" strike="noStrike" dirty="0">
                          <a:solidFill>
                            <a:srgbClr val="595959"/>
                          </a:solidFill>
                          <a:effectLst/>
                          <a:latin typeface="Calibri Light" panose="020F0302020204030204" pitchFamily="34" charset="0"/>
                        </a:rPr>
                        <a:t>270</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1" i="0" u="none" strike="noStrike" dirty="0">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595959"/>
                          </a:solidFill>
                          <a:effectLst/>
                          <a:latin typeface="Calibri Light" panose="020F0302020204030204" pitchFamily="34" charset="0"/>
                        </a:rPr>
                        <a:t>320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595959"/>
                          </a:solidFill>
                          <a:effectLst/>
                          <a:latin typeface="Calibri Light" panose="020F0302020204030204" pitchFamily="34" charset="0"/>
                        </a:rPr>
                        <a:t>67</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595959"/>
                          </a:solidFill>
                          <a:effectLst/>
                          <a:latin typeface="Calibri Light" panose="020F0302020204030204" pitchFamily="34" charset="0"/>
                        </a:rPr>
                        <a:t>80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59595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r>
              <a:tr h="278406">
                <a:tc>
                  <a:txBody>
                    <a:bodyPr/>
                    <a:lstStyle/>
                    <a:p>
                      <a:pPr algn="l" rtl="0" fontAlgn="ctr"/>
                      <a:r>
                        <a:rPr lang="en-US" sz="1600" b="0" i="0" u="none" strike="noStrike">
                          <a:solidFill>
                            <a:srgbClr val="595959"/>
                          </a:solidFill>
                          <a:effectLst/>
                          <a:latin typeface="Calibri Light" panose="020F0302020204030204" pitchFamily="34" charset="0"/>
                        </a:rPr>
                        <a:t>WWEL (6x6)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9D08E"/>
                    </a:solidFill>
                  </a:tcPr>
                </a:tc>
                <a:tc>
                  <a:txBody>
                    <a:bodyPr/>
                    <a:lstStyle/>
                    <a:p>
                      <a:pPr algn="ctr" rtl="0" fontAlgn="ctr"/>
                      <a:r>
                        <a:rPr lang="en-US" sz="1600" b="0" i="0" u="none" strike="noStrike">
                          <a:solidFill>
                            <a:srgbClr val="595959"/>
                          </a:solidFill>
                          <a:effectLst/>
                          <a:latin typeface="Calibri Light" panose="020F0302020204030204" pitchFamily="34" charset="0"/>
                        </a:rPr>
                        <a:t>576</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631</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80</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89</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F8E8"/>
                    </a:solidFill>
                  </a:tcPr>
                </a:tc>
                <a:tc>
                  <a:txBody>
                    <a:bodyPr/>
                    <a:lstStyle/>
                    <a:p>
                      <a:pPr algn="l" rtl="0" fontAlgn="ctr"/>
                      <a:r>
                        <a:rPr lang="en-US" sz="1600" b="0" i="0" u="none" strike="noStrike" dirty="0">
                          <a:solidFill>
                            <a:srgbClr val="595959"/>
                          </a:solidFill>
                          <a:effectLst/>
                          <a:latin typeface="Calibri Light" panose="020F0302020204030204" pitchFamily="34" charset="0"/>
                        </a:rPr>
                        <a:t>L50 </a:t>
                      </a:r>
                      <a:r>
                        <a:rPr lang="en-US" sz="1600" b="0" i="0" u="none" strike="noStrike" dirty="0" smtClean="0">
                          <a:solidFill>
                            <a:srgbClr val="595959"/>
                          </a:solidFill>
                          <a:effectLst/>
                          <a:latin typeface="Calibri Light" panose="020F0302020204030204" pitchFamily="34" charset="0"/>
                        </a:rPr>
                        <a:t>(9x9)</a:t>
                      </a:r>
                      <a:endParaRPr lang="en-US" sz="1600" b="0" i="0" u="none" strike="noStrike" dirty="0">
                        <a:solidFill>
                          <a:srgbClr val="595959"/>
                        </a:solidFill>
                        <a:effectLst/>
                        <a:latin typeface="Calibri Light" panose="020F03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0D0D0D"/>
                          </a:solidFill>
                          <a:effectLst/>
                          <a:latin typeface="Calibri Light" panose="020F0302020204030204" pitchFamily="34" charset="0"/>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algn="ctr" rtl="0" fontAlgn="ctr"/>
                      <a:r>
                        <a:rPr lang="en-US" sz="1600" b="0" i="0" u="none" strike="noStrike">
                          <a:solidFill>
                            <a:srgbClr val="595959"/>
                          </a:solidFill>
                          <a:effectLst/>
                          <a:latin typeface="Calibri Light" panose="020F0302020204030204" pitchFamily="34" charset="0"/>
                        </a:rPr>
                        <a:t>569</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dirty="0">
                          <a:solidFill>
                            <a:srgbClr val="595959"/>
                          </a:solidFill>
                          <a:effectLst/>
                          <a:latin typeface="Calibri Light" panose="020F0302020204030204" pitchFamily="34" charset="0"/>
                        </a:rPr>
                        <a:t>676</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595959"/>
                          </a:solidFill>
                          <a:effectLst/>
                          <a:latin typeface="Calibri Light" panose="020F0302020204030204" pitchFamily="34" charset="0"/>
                        </a:rPr>
                        <a:t>71</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595959"/>
                          </a:solidFill>
                          <a:effectLst/>
                          <a:latin typeface="Calibri Light" panose="020F0302020204030204" pitchFamily="34" charset="0"/>
                        </a:rPr>
                        <a:t>85</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r>
              <a:tr h="278406">
                <a:tc>
                  <a:txBody>
                    <a:bodyPr/>
                    <a:lstStyle/>
                    <a:p>
                      <a:pPr algn="l" rtl="0" fontAlgn="ctr"/>
                      <a:r>
                        <a:rPr lang="en-US" sz="1600" b="0" i="0" u="none" strike="noStrike">
                          <a:solidFill>
                            <a:srgbClr val="595959"/>
                          </a:solidFill>
                          <a:effectLst/>
                          <a:latin typeface="Calibri Light" panose="020F0302020204030204" pitchFamily="34" charset="0"/>
                        </a:rPr>
                        <a:t>WWES (6x6)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rtl="0" fontAlgn="ctr"/>
                      <a:r>
                        <a:rPr lang="en-US" sz="1600" b="0" i="0" u="none" strike="noStrike">
                          <a:solidFill>
                            <a:srgbClr val="595959"/>
                          </a:solidFill>
                          <a:effectLst/>
                          <a:latin typeface="Calibri Light" panose="020F0302020204030204" pitchFamily="34" charset="0"/>
                        </a:rPr>
                        <a:t>826</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901</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77</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ctr" rtl="0" fontAlgn="ctr"/>
                      <a:r>
                        <a:rPr lang="en-US" sz="1600" b="0" i="0" u="none" strike="noStrike">
                          <a:solidFill>
                            <a:srgbClr val="595959"/>
                          </a:solidFill>
                          <a:effectLst/>
                          <a:latin typeface="Calibri Light" panose="020F0302020204030204" pitchFamily="34" charset="0"/>
                        </a:rPr>
                        <a:t>82</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8E8"/>
                    </a:solidFill>
                  </a:tcPr>
                </a:tc>
                <a:tc>
                  <a:txBody>
                    <a:bodyPr/>
                    <a:lstStyle/>
                    <a:p>
                      <a:pPr algn="l" rtl="0" fontAlgn="ctr"/>
                      <a:r>
                        <a:rPr lang="en-US" sz="1600" b="0" i="0" u="none" strike="noStrike" dirty="0">
                          <a:solidFill>
                            <a:srgbClr val="595959"/>
                          </a:solidFill>
                          <a:effectLst/>
                          <a:latin typeface="Calibri Light" panose="020F0302020204030204" pitchFamily="34" charset="0"/>
                        </a:rPr>
                        <a:t>L50 </a:t>
                      </a:r>
                      <a:r>
                        <a:rPr lang="en-US" sz="1600" b="0" i="0" u="none" strike="noStrike" dirty="0" smtClean="0">
                          <a:solidFill>
                            <a:srgbClr val="595959"/>
                          </a:solidFill>
                          <a:effectLst/>
                          <a:latin typeface="Calibri Light" panose="020F0302020204030204" pitchFamily="34" charset="0"/>
                        </a:rPr>
                        <a:t>(9x9)</a:t>
                      </a:r>
                      <a:endParaRPr lang="en-US" sz="1600" b="0" i="0" u="none" strike="noStrike" dirty="0">
                        <a:solidFill>
                          <a:srgbClr val="595959"/>
                        </a:solidFill>
                        <a:effectLst/>
                        <a:latin typeface="Calibri Light" panose="020F03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US" sz="1600" b="0" i="0" u="none" strike="noStrike">
                          <a:solidFill>
                            <a:srgbClr val="0D0D0D"/>
                          </a:solidFill>
                          <a:effectLst/>
                          <a:latin typeface="Calibri Light" panose="020F0302020204030204" pitchFamily="34" charset="0"/>
                        </a:rPr>
                        <a:t>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1600" b="0" i="0" u="none" strike="noStrike">
                          <a:solidFill>
                            <a:srgbClr val="595959"/>
                          </a:solidFill>
                          <a:effectLst/>
                          <a:latin typeface="Calibri Light" panose="020F0302020204030204" pitchFamily="34" charset="0"/>
                        </a:rPr>
                        <a:t>721</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US" sz="1600" b="1" i="0" u="none" strike="noStrike">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US" sz="1600" b="0" i="0" u="none" strike="noStrike" dirty="0">
                          <a:solidFill>
                            <a:srgbClr val="595959"/>
                          </a:solidFill>
                          <a:effectLst/>
                          <a:latin typeface="Calibri Light" panose="020F0302020204030204" pitchFamily="34" charset="0"/>
                        </a:rPr>
                        <a:t>856</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US" sz="1600" b="0" i="0" u="none" strike="noStrike" dirty="0">
                          <a:solidFill>
                            <a:srgbClr val="595959"/>
                          </a:solidFill>
                          <a:effectLst/>
                          <a:latin typeface="Calibri Light" panose="020F0302020204030204" pitchFamily="34" charset="0"/>
                        </a:rPr>
                        <a:t>72</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US" sz="1600" b="1" i="0" u="none" strike="noStrike" dirty="0">
                          <a:solidFill>
                            <a:srgbClr val="595959"/>
                          </a:solidFill>
                          <a:effectLst/>
                          <a:latin typeface="Calibri Light" panose="020F0302020204030204" pitchFamily="34" charset="0"/>
                        </a:rPr>
                        <a:t>-</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n-US" sz="1600" b="0" i="0" u="none" strike="noStrike" dirty="0">
                          <a:solidFill>
                            <a:srgbClr val="595959"/>
                          </a:solidFill>
                          <a:effectLst/>
                          <a:latin typeface="Calibri Light" panose="020F0302020204030204" pitchFamily="34" charset="0"/>
                        </a:rPr>
                        <a:t>86</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Tree>
    <p:extLst>
      <p:ext uri="{BB962C8B-B14F-4D97-AF65-F5344CB8AC3E}">
        <p14:creationId xmlns:p14="http://schemas.microsoft.com/office/powerpoint/2010/main" val="15316671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62545" y="256291"/>
            <a:ext cx="8229600" cy="666750"/>
          </a:xfrm>
        </p:spPr>
        <p:txBody>
          <a:bodyPr>
            <a:normAutofit/>
          </a:bodyPr>
          <a:lstStyle/>
          <a:p>
            <a:r>
              <a:rPr lang="en-US" dirty="0" smtClean="0"/>
              <a:t>TRŌV | Applications - Cove</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69014" y="1104056"/>
            <a:ext cx="7405973" cy="4937760"/>
          </a:xfrm>
          <a:prstGeom prst="rect">
            <a:avLst/>
          </a:prstGeom>
        </p:spPr>
      </p:pic>
    </p:spTree>
    <p:extLst>
      <p:ext uri="{BB962C8B-B14F-4D97-AF65-F5344CB8AC3E}">
        <p14:creationId xmlns:p14="http://schemas.microsoft.com/office/powerpoint/2010/main" val="10829614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465" y="1013645"/>
            <a:ext cx="8696788" cy="4797950"/>
          </a:xfrm>
        </p:spPr>
        <p:txBody>
          <a:bodyPr/>
          <a:lstStyle/>
          <a:p>
            <a:pPr>
              <a:buClr>
                <a:srgbClr val="78A22F"/>
              </a:buClr>
            </a:pPr>
            <a:r>
              <a:rPr lang="en-US" sz="1600" dirty="0"/>
              <a:t>Trov | L35 Interior is an Ultra-Slim Profile Linear Luminaire ideal for coves and other hidden accent applications</a:t>
            </a:r>
          </a:p>
          <a:p>
            <a:pPr marL="336551" lvl="1" indent="-169863">
              <a:spcBef>
                <a:spcPts val="0"/>
              </a:spcBef>
              <a:spcAft>
                <a:spcPts val="0"/>
              </a:spcAft>
            </a:pPr>
            <a:r>
              <a:rPr lang="en-US" dirty="0"/>
              <a:t>Patented ELV Dim to 0% output</a:t>
            </a:r>
          </a:p>
          <a:p>
            <a:pPr marL="336551" lvl="1" indent="-169863">
              <a:spcBef>
                <a:spcPts val="0"/>
              </a:spcBef>
              <a:spcAft>
                <a:spcPts val="0"/>
              </a:spcAft>
            </a:pPr>
            <a:r>
              <a:rPr lang="en-US" dirty="0"/>
              <a:t>Power Options: </a:t>
            </a:r>
            <a:r>
              <a:rPr lang="en-US" dirty="0" smtClean="0"/>
              <a:t>2W, 4W, 6W, 8W, and 10W per foot</a:t>
            </a:r>
            <a:endParaRPr lang="en-US" dirty="0"/>
          </a:p>
          <a:p>
            <a:pPr marL="336551" lvl="1" indent="-169863">
              <a:spcBef>
                <a:spcPts val="0"/>
              </a:spcBef>
              <a:spcAft>
                <a:spcPts val="0"/>
              </a:spcAft>
            </a:pPr>
            <a:r>
              <a:rPr lang="en-US" dirty="0" smtClean="0"/>
              <a:t>Wide CCT Range: 2200K, 2500K, 2700K, 3000K, 3500K, 4000K, and 5000K</a:t>
            </a:r>
          </a:p>
          <a:p>
            <a:pPr marL="336551" lvl="1" indent="-169863">
              <a:spcBef>
                <a:spcPts val="0"/>
              </a:spcBef>
              <a:spcAft>
                <a:spcPts val="0"/>
              </a:spcAft>
            </a:pPr>
            <a:r>
              <a:rPr lang="en-US" dirty="0" smtClean="0"/>
              <a:t>Mono </a:t>
            </a:r>
            <a:r>
              <a:rPr lang="en-US" dirty="0"/>
              <a:t>Colors available in Red, Green, Blue, and Amber </a:t>
            </a:r>
          </a:p>
          <a:p>
            <a:pPr marL="336551" lvl="1" indent="-169863">
              <a:spcBef>
                <a:spcPts val="0"/>
              </a:spcBef>
              <a:spcAft>
                <a:spcPts val="0"/>
              </a:spcAft>
            </a:pPr>
            <a:r>
              <a:rPr lang="en-US" dirty="0"/>
              <a:t>90 CRI available in 2700K-4000K only</a:t>
            </a:r>
          </a:p>
          <a:p>
            <a:pPr marL="336551" lvl="1" indent="-169863">
              <a:spcBef>
                <a:spcPts val="0"/>
              </a:spcBef>
              <a:spcAft>
                <a:spcPts val="0"/>
              </a:spcAft>
            </a:pPr>
            <a:r>
              <a:rPr lang="en-US" dirty="0"/>
              <a:t>Multi-Volt: 120V-277V input voltage</a:t>
            </a:r>
          </a:p>
          <a:p>
            <a:pPr marL="336551" lvl="1" indent="-169863">
              <a:spcBef>
                <a:spcPts val="0"/>
              </a:spcBef>
              <a:spcAft>
                <a:spcPts val="0"/>
              </a:spcAft>
            </a:pPr>
            <a:r>
              <a:rPr lang="en-US" dirty="0"/>
              <a:t>Aiming Adjustment: 0º to 180º with Flip to Flat™ Design</a:t>
            </a:r>
          </a:p>
          <a:p>
            <a:pPr marL="336551" lvl="1" indent="-169863">
              <a:spcBef>
                <a:spcPts val="0"/>
              </a:spcBef>
              <a:spcAft>
                <a:spcPts val="0"/>
              </a:spcAft>
            </a:pPr>
            <a:r>
              <a:rPr lang="en-US" dirty="0"/>
              <a:t>Interior Applications only</a:t>
            </a:r>
          </a:p>
        </p:txBody>
      </p:sp>
      <p:sp>
        <p:nvSpPr>
          <p:cNvPr id="2" name="Title 1"/>
          <p:cNvSpPr>
            <a:spLocks noGrp="1"/>
          </p:cNvSpPr>
          <p:nvPr>
            <p:ph type="title"/>
          </p:nvPr>
        </p:nvSpPr>
        <p:spPr/>
        <p:txBody>
          <a:bodyPr/>
          <a:lstStyle/>
          <a:p>
            <a:r>
              <a:rPr lang="en-US" dirty="0" smtClean="0"/>
              <a:t>Cove | L35 Interior (120°)</a:t>
            </a:r>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37045" b="34944"/>
          <a:stretch/>
        </p:blipFill>
        <p:spPr>
          <a:xfrm>
            <a:off x="544087" y="4399403"/>
            <a:ext cx="8055827" cy="1687889"/>
          </a:xfrm>
          <a:prstGeom prst="rect">
            <a:avLst/>
          </a:prstGeom>
        </p:spPr>
      </p:pic>
      <p:sp>
        <p:nvSpPr>
          <p:cNvPr id="6" name="Oval 5"/>
          <p:cNvSpPr/>
          <p:nvPr/>
        </p:nvSpPr>
        <p:spPr>
          <a:xfrm>
            <a:off x="6341630" y="2705674"/>
            <a:ext cx="1421219" cy="1308067"/>
          </a:xfrm>
          <a:prstGeom prst="ellipse">
            <a:avLst/>
          </a:prstGeom>
          <a:gradFill flip="none" rotWithShape="1">
            <a:gsLst>
              <a:gs pos="0">
                <a:srgbClr val="C7D744"/>
              </a:gs>
              <a:gs pos="100000">
                <a:srgbClr val="5D6C21"/>
              </a:gs>
            </a:gsLst>
            <a:path path="circle">
              <a:fillToRect l="50000" t="50000" r="50000" b="50000"/>
            </a:path>
            <a:tileRect/>
          </a:gradFill>
          <a:ln w="12700">
            <a:gradFill flip="none" rotWithShape="1">
              <a:gsLst>
                <a:gs pos="0">
                  <a:srgbClr val="7A8D47"/>
                </a:gs>
                <a:gs pos="100000">
                  <a:srgbClr val="333333"/>
                </a:gs>
              </a:gsLst>
              <a:lin ang="1710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70000"/>
              </a:lnSpc>
            </a:pPr>
            <a:endParaRPr lang="en-US" sz="1200" dirty="0">
              <a:solidFill>
                <a:schemeClr val="bg1"/>
              </a:solidFill>
              <a:latin typeface="Century Gothic"/>
              <a:cs typeface="Century Gothic"/>
            </a:endParaRPr>
          </a:p>
        </p:txBody>
      </p:sp>
      <p:sp>
        <p:nvSpPr>
          <p:cNvPr id="7" name="Rectangle 6"/>
          <p:cNvSpPr/>
          <p:nvPr/>
        </p:nvSpPr>
        <p:spPr>
          <a:xfrm>
            <a:off x="6422354" y="3079397"/>
            <a:ext cx="1270826" cy="683264"/>
          </a:xfrm>
          <a:prstGeom prst="rect">
            <a:avLst/>
          </a:prstGeom>
        </p:spPr>
        <p:txBody>
          <a:bodyPr wrap="square">
            <a:spAutoFit/>
          </a:bodyPr>
          <a:lstStyle/>
          <a:p>
            <a:pPr algn="ctr">
              <a:lnSpc>
                <a:spcPct val="80000"/>
              </a:lnSpc>
            </a:pPr>
            <a:r>
              <a:rPr lang="en-US" sz="1600" b="1" dirty="0" smtClean="0">
                <a:solidFill>
                  <a:schemeClr val="bg1"/>
                </a:solidFill>
                <a:latin typeface="Century Gothic"/>
                <a:cs typeface="Century Gothic"/>
              </a:rPr>
              <a:t>Smallest</a:t>
            </a:r>
            <a:r>
              <a:rPr lang="en-US" sz="1600" dirty="0">
                <a:solidFill>
                  <a:schemeClr val="bg1"/>
                </a:solidFill>
                <a:latin typeface="Century Gothic"/>
                <a:cs typeface="Century Gothic"/>
              </a:rPr>
              <a:t> </a:t>
            </a:r>
            <a:r>
              <a:rPr lang="en-US" sz="1600" b="1" dirty="0" smtClean="0">
                <a:solidFill>
                  <a:schemeClr val="bg1"/>
                </a:solidFill>
                <a:latin typeface="Century Gothic"/>
                <a:cs typeface="Century Gothic"/>
              </a:rPr>
              <a:t>900Lm/Ft Cove </a:t>
            </a:r>
          </a:p>
        </p:txBody>
      </p:sp>
    </p:spTree>
    <p:extLst>
      <p:ext uri="{BB962C8B-B14F-4D97-AF65-F5344CB8AC3E}">
        <p14:creationId xmlns:p14="http://schemas.microsoft.com/office/powerpoint/2010/main" val="11745074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Cove | L50 </a:t>
            </a:r>
            <a:r>
              <a:rPr lang="en-US" dirty="0"/>
              <a:t>Exterior </a:t>
            </a:r>
            <a:r>
              <a:rPr lang="en-US" dirty="0" smtClean="0"/>
              <a:t>Cove (120°)</a:t>
            </a:r>
            <a:endParaRPr lang="en-US" dirty="0"/>
          </a:p>
        </p:txBody>
      </p:sp>
      <p:sp>
        <p:nvSpPr>
          <p:cNvPr id="3" name="Content Placeholder 2"/>
          <p:cNvSpPr>
            <a:spLocks noGrp="1"/>
          </p:cNvSpPr>
          <p:nvPr>
            <p:ph idx="1"/>
          </p:nvPr>
        </p:nvSpPr>
        <p:spPr>
          <a:xfrm>
            <a:off x="397825" y="1035252"/>
            <a:ext cx="8061788" cy="4799305"/>
          </a:xfrm>
        </p:spPr>
        <p:txBody>
          <a:bodyPr/>
          <a:lstStyle/>
          <a:p>
            <a:pPr>
              <a:spcBef>
                <a:spcPts val="0"/>
              </a:spcBef>
              <a:spcAft>
                <a:spcPts val="0"/>
              </a:spcAft>
              <a:buClr>
                <a:srgbClr val="78A22F"/>
              </a:buClr>
            </a:pPr>
            <a:r>
              <a:rPr lang="en-US" sz="1600" dirty="0"/>
              <a:t>Trov | L50 exterior cove is a low profile high powered cove ideal for lighting coves and accenting architectural details in exterior applications.</a:t>
            </a:r>
          </a:p>
          <a:p>
            <a:pPr marL="338138" lvl="1" indent="-171450">
              <a:spcBef>
                <a:spcPts val="0"/>
              </a:spcBef>
              <a:spcAft>
                <a:spcPts val="0"/>
              </a:spcAft>
            </a:pPr>
            <a:r>
              <a:rPr lang="en-US" dirty="0"/>
              <a:t>Patented ELV dim to 0% output</a:t>
            </a:r>
          </a:p>
          <a:p>
            <a:pPr marL="338138" lvl="1" indent="-171450">
              <a:spcBef>
                <a:spcPts val="0"/>
              </a:spcBef>
              <a:spcAft>
                <a:spcPts val="0"/>
              </a:spcAft>
            </a:pPr>
            <a:r>
              <a:rPr lang="en-US" dirty="0"/>
              <a:t>Power Options: 2W, 4W, 6W, 8W, and 10W per </a:t>
            </a:r>
            <a:r>
              <a:rPr lang="en-US" dirty="0" smtClean="0"/>
              <a:t>foot</a:t>
            </a:r>
            <a:endParaRPr lang="en-US" dirty="0"/>
          </a:p>
          <a:p>
            <a:pPr marL="338138" lvl="1" indent="-171450">
              <a:spcBef>
                <a:spcPts val="0"/>
              </a:spcBef>
              <a:spcAft>
                <a:spcPts val="0"/>
              </a:spcAft>
            </a:pPr>
            <a:r>
              <a:rPr lang="en-US" dirty="0" smtClean="0"/>
              <a:t>Wide </a:t>
            </a:r>
            <a:r>
              <a:rPr lang="en-US" dirty="0"/>
              <a:t>CCT range 2200K, 2700K, 3000K, 3500K, </a:t>
            </a:r>
            <a:r>
              <a:rPr lang="en-US" dirty="0" smtClean="0"/>
              <a:t>4000K, and 5000K</a:t>
            </a:r>
            <a:endParaRPr lang="en-US" dirty="0"/>
          </a:p>
          <a:p>
            <a:pPr marL="338138" lvl="1" indent="-171450">
              <a:spcBef>
                <a:spcPts val="0"/>
              </a:spcBef>
              <a:spcAft>
                <a:spcPts val="0"/>
              </a:spcAft>
            </a:pPr>
            <a:r>
              <a:rPr lang="en-US" dirty="0"/>
              <a:t>90 CRI available in 2700K-4000K</a:t>
            </a:r>
          </a:p>
          <a:p>
            <a:pPr marL="338138" lvl="1" indent="-171450">
              <a:spcBef>
                <a:spcPts val="0"/>
              </a:spcBef>
              <a:spcAft>
                <a:spcPts val="0"/>
              </a:spcAft>
            </a:pPr>
            <a:r>
              <a:rPr lang="en-US" dirty="0"/>
              <a:t>Mono colors in Red, Green, Blue, and Amber are also available</a:t>
            </a:r>
          </a:p>
          <a:p>
            <a:pPr marL="338138" lvl="1" indent="-171450">
              <a:spcBef>
                <a:spcPts val="0"/>
              </a:spcBef>
              <a:spcAft>
                <a:spcPts val="0"/>
              </a:spcAft>
            </a:pPr>
            <a:r>
              <a:rPr lang="en-US" dirty="0"/>
              <a:t>Multi-Volt 120V-277V input voltage</a:t>
            </a:r>
          </a:p>
          <a:p>
            <a:pPr marL="338138" lvl="1" indent="-171450">
              <a:spcBef>
                <a:spcPts val="0"/>
              </a:spcBef>
              <a:spcAft>
                <a:spcPts val="0"/>
              </a:spcAft>
            </a:pPr>
            <a:r>
              <a:rPr lang="en-US" dirty="0"/>
              <a:t>Aiming adjustment from 0°to 180°with patent pending flip-to-flat design</a:t>
            </a:r>
          </a:p>
          <a:p>
            <a:pPr marL="338138" lvl="1" indent="-171450">
              <a:spcBef>
                <a:spcPts val="0"/>
              </a:spcBef>
              <a:spcAft>
                <a:spcPts val="0"/>
              </a:spcAft>
            </a:pPr>
            <a:r>
              <a:rPr lang="en-US" dirty="0"/>
              <a:t>Exterior IP66 utilizing GORE</a:t>
            </a:r>
            <a:r>
              <a:rPr lang="en-US" baseline="30000" dirty="0"/>
              <a:t>®</a:t>
            </a:r>
            <a:r>
              <a:rPr lang="en-US" dirty="0"/>
              <a:t> Vent technology.</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47923" b="23533"/>
          <a:stretch/>
        </p:blipFill>
        <p:spPr>
          <a:xfrm>
            <a:off x="929222" y="4415481"/>
            <a:ext cx="7495111" cy="1600308"/>
          </a:xfrm>
          <a:prstGeom prst="rect">
            <a:avLst/>
          </a:prstGeom>
        </p:spPr>
      </p:pic>
      <p:sp>
        <p:nvSpPr>
          <p:cNvPr id="5" name="Oval 4"/>
          <p:cNvSpPr/>
          <p:nvPr/>
        </p:nvSpPr>
        <p:spPr>
          <a:xfrm>
            <a:off x="7235918" y="1545391"/>
            <a:ext cx="1356227" cy="1264524"/>
          </a:xfrm>
          <a:prstGeom prst="ellipse">
            <a:avLst/>
          </a:prstGeom>
          <a:gradFill flip="none" rotWithShape="1">
            <a:gsLst>
              <a:gs pos="0">
                <a:srgbClr val="C7D744"/>
              </a:gs>
              <a:gs pos="100000">
                <a:srgbClr val="5D6C21"/>
              </a:gs>
            </a:gsLst>
            <a:path path="circle">
              <a:fillToRect l="50000" t="50000" r="50000" b="50000"/>
            </a:path>
            <a:tileRect/>
          </a:gradFill>
          <a:ln w="12700">
            <a:gradFill flip="none" rotWithShape="1">
              <a:gsLst>
                <a:gs pos="0">
                  <a:srgbClr val="7A8D47"/>
                </a:gs>
                <a:gs pos="100000">
                  <a:srgbClr val="333333"/>
                </a:gs>
              </a:gsLst>
              <a:lin ang="1710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70000"/>
              </a:lnSpc>
            </a:pPr>
            <a:endParaRPr lang="en-US" sz="1200" dirty="0">
              <a:solidFill>
                <a:schemeClr val="bg1"/>
              </a:solidFill>
              <a:latin typeface="Century Gothic"/>
              <a:cs typeface="Century Gothic"/>
            </a:endParaRPr>
          </a:p>
        </p:txBody>
      </p:sp>
      <p:sp>
        <p:nvSpPr>
          <p:cNvPr id="6" name="Rectangle 5"/>
          <p:cNvSpPr/>
          <p:nvPr/>
        </p:nvSpPr>
        <p:spPr>
          <a:xfrm>
            <a:off x="7278619" y="1905690"/>
            <a:ext cx="1270826" cy="683264"/>
          </a:xfrm>
          <a:prstGeom prst="rect">
            <a:avLst/>
          </a:prstGeom>
        </p:spPr>
        <p:txBody>
          <a:bodyPr wrap="square">
            <a:spAutoFit/>
          </a:bodyPr>
          <a:lstStyle/>
          <a:p>
            <a:pPr algn="ctr">
              <a:lnSpc>
                <a:spcPct val="80000"/>
              </a:lnSpc>
            </a:pPr>
            <a:r>
              <a:rPr lang="en-US" sz="1600" b="1" dirty="0" smtClean="0">
                <a:solidFill>
                  <a:schemeClr val="bg1"/>
                </a:solidFill>
                <a:latin typeface="Century Gothic"/>
                <a:cs typeface="Century Gothic"/>
              </a:rPr>
              <a:t>Smallest</a:t>
            </a:r>
            <a:r>
              <a:rPr lang="en-US" sz="1600" dirty="0">
                <a:solidFill>
                  <a:schemeClr val="bg1"/>
                </a:solidFill>
                <a:latin typeface="Century Gothic"/>
                <a:cs typeface="Century Gothic"/>
              </a:rPr>
              <a:t> </a:t>
            </a:r>
            <a:r>
              <a:rPr lang="en-US" sz="1600" b="1" dirty="0" smtClean="0">
                <a:solidFill>
                  <a:schemeClr val="bg1"/>
                </a:solidFill>
                <a:latin typeface="Century Gothic"/>
                <a:cs typeface="Century Gothic"/>
              </a:rPr>
              <a:t>Exterior Cove </a:t>
            </a:r>
          </a:p>
        </p:txBody>
      </p:sp>
    </p:spTree>
    <p:extLst>
      <p:ext uri="{BB962C8B-B14F-4D97-AF65-F5344CB8AC3E}">
        <p14:creationId xmlns:p14="http://schemas.microsoft.com/office/powerpoint/2010/main" val="41491652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62545" y="256291"/>
            <a:ext cx="8229600" cy="666750"/>
          </a:xfrm>
        </p:spPr>
        <p:txBody>
          <a:bodyPr>
            <a:normAutofit/>
          </a:bodyPr>
          <a:lstStyle/>
          <a:p>
            <a:r>
              <a:rPr lang="en-US" dirty="0" smtClean="0"/>
              <a:t>TRŌV | Applications – Asymmetric Cove</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5505" y="1132591"/>
            <a:ext cx="7752991" cy="4937760"/>
          </a:xfrm>
          <a:prstGeom prst="rect">
            <a:avLst/>
          </a:prstGeom>
        </p:spPr>
      </p:pic>
    </p:spTree>
    <p:extLst>
      <p:ext uri="{BB962C8B-B14F-4D97-AF65-F5344CB8AC3E}">
        <p14:creationId xmlns:p14="http://schemas.microsoft.com/office/powerpoint/2010/main" val="26034227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Cove | L50 Interior </a:t>
            </a:r>
            <a:r>
              <a:rPr lang="en-US" dirty="0"/>
              <a:t>&amp; </a:t>
            </a:r>
            <a:r>
              <a:rPr lang="en-US" dirty="0" smtClean="0"/>
              <a:t>Exterior Asymmetric</a:t>
            </a:r>
            <a:endParaRPr lang="en-US" dirty="0"/>
          </a:p>
        </p:txBody>
      </p:sp>
      <p:sp>
        <p:nvSpPr>
          <p:cNvPr id="3" name="Content Placeholder 2"/>
          <p:cNvSpPr>
            <a:spLocks noGrp="1"/>
          </p:cNvSpPr>
          <p:nvPr>
            <p:ph idx="1"/>
          </p:nvPr>
        </p:nvSpPr>
        <p:spPr>
          <a:xfrm>
            <a:off x="397825" y="1010539"/>
            <a:ext cx="8229600" cy="4479350"/>
          </a:xfrm>
        </p:spPr>
        <p:txBody>
          <a:bodyPr/>
          <a:lstStyle/>
          <a:p>
            <a:pPr>
              <a:lnSpc>
                <a:spcPct val="110000"/>
              </a:lnSpc>
              <a:spcBef>
                <a:spcPts val="0"/>
              </a:spcBef>
              <a:spcAft>
                <a:spcPts val="0"/>
              </a:spcAft>
              <a:buClr>
                <a:srgbClr val="78A22F"/>
              </a:buClr>
            </a:pPr>
            <a:r>
              <a:rPr lang="en-US" sz="1600" dirty="0"/>
              <a:t>Trov | L50 Asymmetric is the most compact asymmetric product on the market. </a:t>
            </a:r>
          </a:p>
          <a:p>
            <a:pPr>
              <a:lnSpc>
                <a:spcPct val="110000"/>
              </a:lnSpc>
              <a:spcBef>
                <a:spcPts val="0"/>
              </a:spcBef>
              <a:spcAft>
                <a:spcPts val="0"/>
              </a:spcAft>
              <a:buClr>
                <a:srgbClr val="78A22F"/>
              </a:buClr>
            </a:pPr>
            <a:r>
              <a:rPr lang="en-US" sz="1600" dirty="0"/>
              <a:t>ideal for coves where ceiling uniformity is critical.  The asymmetric throw will spread light evenly across the ceiling while still keeping the back of the cove illuminated.</a:t>
            </a:r>
          </a:p>
          <a:p>
            <a:pPr marL="339726" lvl="1" indent="-173038">
              <a:spcBef>
                <a:spcPts val="0"/>
              </a:spcBef>
              <a:spcAft>
                <a:spcPts val="0"/>
              </a:spcAft>
            </a:pPr>
            <a:r>
              <a:rPr lang="en-US" dirty="0"/>
              <a:t>Only 54mm(2-1/8”) tall by 42mm(1-5/8”) wide</a:t>
            </a:r>
          </a:p>
          <a:p>
            <a:pPr marL="339726" lvl="1" indent="-173038">
              <a:spcBef>
                <a:spcPts val="0"/>
              </a:spcBef>
              <a:spcAft>
                <a:spcPts val="0"/>
              </a:spcAft>
            </a:pPr>
            <a:r>
              <a:rPr lang="en-US" dirty="0"/>
              <a:t>Patented ELV dim to 0% output</a:t>
            </a:r>
          </a:p>
          <a:p>
            <a:pPr marL="339726" lvl="1" indent="-173038">
              <a:spcBef>
                <a:spcPts val="0"/>
              </a:spcBef>
              <a:spcAft>
                <a:spcPts val="0"/>
              </a:spcAft>
            </a:pPr>
            <a:r>
              <a:rPr lang="en-US" dirty="0"/>
              <a:t>Power Options: 2W, 4W, 6W, 8W, and 10W per foot</a:t>
            </a:r>
          </a:p>
          <a:p>
            <a:pPr marL="339726" lvl="1" indent="-173038">
              <a:spcBef>
                <a:spcPts val="0"/>
              </a:spcBef>
              <a:spcAft>
                <a:spcPts val="0"/>
              </a:spcAft>
            </a:pPr>
            <a:r>
              <a:rPr lang="en-US" dirty="0" smtClean="0"/>
              <a:t>Efficacy </a:t>
            </a:r>
            <a:r>
              <a:rPr lang="en-US" dirty="0"/>
              <a:t>up to 100Lm/W</a:t>
            </a:r>
          </a:p>
          <a:p>
            <a:pPr marL="339726" lvl="1" indent="-173038">
              <a:spcBef>
                <a:spcPts val="0"/>
              </a:spcBef>
              <a:spcAft>
                <a:spcPts val="0"/>
              </a:spcAft>
            </a:pPr>
            <a:r>
              <a:rPr lang="en-US" dirty="0"/>
              <a:t>Wide CCT range 2200K, 2700K, 3000K, 3500K, </a:t>
            </a:r>
            <a:r>
              <a:rPr lang="en-US" dirty="0" smtClean="0"/>
              <a:t>4000K, and </a:t>
            </a:r>
            <a:r>
              <a:rPr lang="en-US" dirty="0"/>
              <a:t>5</a:t>
            </a:r>
            <a:r>
              <a:rPr lang="en-US" dirty="0" smtClean="0"/>
              <a:t>000K</a:t>
            </a:r>
            <a:endParaRPr lang="en-US" dirty="0"/>
          </a:p>
          <a:p>
            <a:pPr marL="339726" lvl="1" indent="-173038">
              <a:spcBef>
                <a:spcPts val="0"/>
              </a:spcBef>
              <a:spcAft>
                <a:spcPts val="0"/>
              </a:spcAft>
            </a:pPr>
            <a:r>
              <a:rPr lang="en-US" dirty="0"/>
              <a:t>90 CRI available in 2700K-4000K</a:t>
            </a:r>
          </a:p>
          <a:p>
            <a:pPr marL="339726" lvl="1" indent="-173038">
              <a:spcBef>
                <a:spcPts val="0"/>
              </a:spcBef>
              <a:spcAft>
                <a:spcPts val="0"/>
              </a:spcAft>
            </a:pPr>
            <a:r>
              <a:rPr lang="en-US" dirty="0"/>
              <a:t>Mono colors in Red, Green, Blue, and Amber are also available</a:t>
            </a:r>
          </a:p>
          <a:p>
            <a:pPr marL="339726" lvl="1" indent="-173038">
              <a:spcBef>
                <a:spcPts val="0"/>
              </a:spcBef>
              <a:spcAft>
                <a:spcPts val="0"/>
              </a:spcAft>
            </a:pPr>
            <a:r>
              <a:rPr lang="en-US" dirty="0"/>
              <a:t>Multi-Volt 120V-277V input voltage</a:t>
            </a:r>
          </a:p>
          <a:p>
            <a:pPr marL="339726" lvl="1" indent="-173038">
              <a:spcBef>
                <a:spcPts val="0"/>
              </a:spcBef>
              <a:spcAft>
                <a:spcPts val="0"/>
              </a:spcAft>
            </a:pPr>
            <a:r>
              <a:rPr lang="en-US" dirty="0"/>
              <a:t>Aiming adjustment from 0°to 180°with patent pending flip-to-flat design</a:t>
            </a:r>
          </a:p>
          <a:p>
            <a:pPr marL="339726" lvl="1" indent="-173038">
              <a:spcBef>
                <a:spcPts val="0"/>
              </a:spcBef>
              <a:spcAft>
                <a:spcPts val="0"/>
              </a:spcAft>
            </a:pPr>
            <a:r>
              <a:rPr lang="en-US" dirty="0"/>
              <a:t>GORE</a:t>
            </a:r>
            <a:r>
              <a:rPr lang="en-US" baseline="30000" dirty="0"/>
              <a:t>®</a:t>
            </a:r>
            <a:r>
              <a:rPr lang="en-US" dirty="0"/>
              <a:t> Vent technology  </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49247" b="21726"/>
          <a:stretch/>
        </p:blipFill>
        <p:spPr>
          <a:xfrm>
            <a:off x="1194486" y="4714899"/>
            <a:ext cx="6400800" cy="1389723"/>
          </a:xfrm>
          <a:prstGeom prst="rect">
            <a:avLst/>
          </a:prstGeom>
        </p:spPr>
      </p:pic>
      <p:sp>
        <p:nvSpPr>
          <p:cNvPr id="5" name="Oval 4"/>
          <p:cNvSpPr/>
          <p:nvPr/>
        </p:nvSpPr>
        <p:spPr>
          <a:xfrm>
            <a:off x="7108733" y="1891625"/>
            <a:ext cx="1571612" cy="1464821"/>
          </a:xfrm>
          <a:prstGeom prst="ellipse">
            <a:avLst/>
          </a:prstGeom>
          <a:gradFill flip="none" rotWithShape="1">
            <a:gsLst>
              <a:gs pos="0">
                <a:srgbClr val="C7D744"/>
              </a:gs>
              <a:gs pos="100000">
                <a:srgbClr val="5D6C21"/>
              </a:gs>
            </a:gsLst>
            <a:path path="circle">
              <a:fillToRect l="50000" t="50000" r="50000" b="50000"/>
            </a:path>
            <a:tileRect/>
          </a:gradFill>
          <a:ln w="12700">
            <a:gradFill flip="none" rotWithShape="1">
              <a:gsLst>
                <a:gs pos="0">
                  <a:srgbClr val="7A8D47"/>
                </a:gs>
                <a:gs pos="100000">
                  <a:srgbClr val="333333"/>
                </a:gs>
              </a:gsLst>
              <a:lin ang="1710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70000"/>
              </a:lnSpc>
            </a:pPr>
            <a:endParaRPr lang="en-US" sz="1200" dirty="0">
              <a:solidFill>
                <a:schemeClr val="bg1"/>
              </a:solidFill>
              <a:latin typeface="Century Gothic"/>
              <a:cs typeface="Century Gothic"/>
            </a:endParaRPr>
          </a:p>
        </p:txBody>
      </p:sp>
      <p:sp>
        <p:nvSpPr>
          <p:cNvPr id="6" name="Rectangle 5"/>
          <p:cNvSpPr/>
          <p:nvPr/>
        </p:nvSpPr>
        <p:spPr>
          <a:xfrm>
            <a:off x="7230179" y="2275340"/>
            <a:ext cx="1364000" cy="683264"/>
          </a:xfrm>
          <a:prstGeom prst="rect">
            <a:avLst/>
          </a:prstGeom>
        </p:spPr>
        <p:txBody>
          <a:bodyPr wrap="square">
            <a:spAutoFit/>
          </a:bodyPr>
          <a:lstStyle/>
          <a:p>
            <a:pPr algn="ctr">
              <a:lnSpc>
                <a:spcPct val="80000"/>
              </a:lnSpc>
            </a:pPr>
            <a:r>
              <a:rPr lang="en-US" sz="1600" b="1" dirty="0" smtClean="0">
                <a:solidFill>
                  <a:schemeClr val="bg1"/>
                </a:solidFill>
                <a:latin typeface="Century Gothic"/>
                <a:cs typeface="Century Gothic"/>
              </a:rPr>
              <a:t>Smallest</a:t>
            </a:r>
            <a:r>
              <a:rPr lang="en-US" sz="1600" dirty="0">
                <a:solidFill>
                  <a:schemeClr val="bg1"/>
                </a:solidFill>
                <a:latin typeface="Century Gothic"/>
                <a:cs typeface="Century Gothic"/>
              </a:rPr>
              <a:t> </a:t>
            </a:r>
            <a:r>
              <a:rPr lang="en-US" sz="1600" b="1" dirty="0" smtClean="0">
                <a:solidFill>
                  <a:schemeClr val="bg1"/>
                </a:solidFill>
                <a:latin typeface="Century Gothic"/>
                <a:cs typeface="Century Gothic"/>
              </a:rPr>
              <a:t>Asymmetric Cove </a:t>
            </a:r>
          </a:p>
        </p:txBody>
      </p:sp>
    </p:spTree>
    <p:extLst>
      <p:ext uri="{BB962C8B-B14F-4D97-AF65-F5344CB8AC3E}">
        <p14:creationId xmlns:p14="http://schemas.microsoft.com/office/powerpoint/2010/main" val="8591746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62545" y="256291"/>
            <a:ext cx="8229600" cy="666750"/>
          </a:xfrm>
        </p:spPr>
        <p:txBody>
          <a:bodyPr>
            <a:normAutofit/>
          </a:bodyPr>
          <a:lstStyle/>
          <a:p>
            <a:r>
              <a:rPr lang="en-US" dirty="0" smtClean="0"/>
              <a:t>TRŌV | Applications – Line of Light</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72701" y="1073919"/>
            <a:ext cx="7398598" cy="4937760"/>
          </a:xfrm>
          <a:prstGeom prst="rect">
            <a:avLst/>
          </a:prstGeom>
        </p:spPr>
      </p:pic>
    </p:spTree>
    <p:extLst>
      <p:ext uri="{BB962C8B-B14F-4D97-AF65-F5344CB8AC3E}">
        <p14:creationId xmlns:p14="http://schemas.microsoft.com/office/powerpoint/2010/main" val="1830298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Cove | L50 Interior </a:t>
            </a:r>
            <a:r>
              <a:rPr lang="en-US" dirty="0"/>
              <a:t>&amp; </a:t>
            </a:r>
            <a:r>
              <a:rPr lang="en-US" dirty="0" smtClean="0"/>
              <a:t>Exterior </a:t>
            </a:r>
            <a:r>
              <a:rPr lang="en-US" dirty="0"/>
              <a:t>Line of </a:t>
            </a:r>
            <a:r>
              <a:rPr lang="en-US" dirty="0" smtClean="0"/>
              <a:t>Light</a:t>
            </a:r>
            <a:endParaRPr lang="en-US" dirty="0"/>
          </a:p>
        </p:txBody>
      </p:sp>
      <p:sp>
        <p:nvSpPr>
          <p:cNvPr id="3" name="Content Placeholder 2"/>
          <p:cNvSpPr>
            <a:spLocks noGrp="1"/>
          </p:cNvSpPr>
          <p:nvPr>
            <p:ph idx="1"/>
          </p:nvPr>
        </p:nvSpPr>
        <p:spPr>
          <a:xfrm>
            <a:off x="397825" y="1035252"/>
            <a:ext cx="8229600" cy="4840156"/>
          </a:xfrm>
        </p:spPr>
        <p:txBody>
          <a:bodyPr/>
          <a:lstStyle/>
          <a:p>
            <a:pPr>
              <a:spcBef>
                <a:spcPts val="0"/>
              </a:spcBef>
              <a:spcAft>
                <a:spcPts val="0"/>
              </a:spcAft>
              <a:buClr>
                <a:srgbClr val="78A22F"/>
              </a:buClr>
            </a:pPr>
            <a:r>
              <a:rPr lang="en-US" sz="1600" dirty="0" smtClean="0"/>
              <a:t>Trov | </a:t>
            </a:r>
            <a:r>
              <a:rPr lang="en-US" sz="1600" dirty="0"/>
              <a:t>L50 Line of Light is first line voltage LED linear delivering uninterrupted line of light with no visible pixilation from LEDs.  </a:t>
            </a:r>
            <a:r>
              <a:rPr lang="en-US" sz="1600" dirty="0" smtClean="0"/>
              <a:t>Ideal </a:t>
            </a:r>
            <a:r>
              <a:rPr lang="en-US" sz="1600" dirty="0"/>
              <a:t>for any application where the fixture will be viewed by people in the space. It can be used as an accent, illuminating highly reflective surfaces, or as an under cabinet where the counter is highly reflective.</a:t>
            </a:r>
          </a:p>
          <a:p>
            <a:pPr marL="339726" lvl="1" indent="-173038">
              <a:spcBef>
                <a:spcPts val="0"/>
              </a:spcBef>
              <a:spcAft>
                <a:spcPts val="0"/>
              </a:spcAft>
            </a:pPr>
            <a:r>
              <a:rPr lang="en-US" dirty="0"/>
              <a:t>Only 50mm(2”) tall by 42mm(1-5/8”) wide</a:t>
            </a:r>
          </a:p>
          <a:p>
            <a:pPr marL="339726" lvl="1" indent="-173038">
              <a:spcBef>
                <a:spcPts val="0"/>
              </a:spcBef>
              <a:spcAft>
                <a:spcPts val="0"/>
              </a:spcAft>
            </a:pPr>
            <a:r>
              <a:rPr lang="en-US" dirty="0"/>
              <a:t>Patented ELV dim to 0% output</a:t>
            </a:r>
          </a:p>
          <a:p>
            <a:pPr marL="339726" lvl="1" indent="-173038">
              <a:spcBef>
                <a:spcPts val="0"/>
              </a:spcBef>
              <a:spcAft>
                <a:spcPts val="0"/>
              </a:spcAft>
            </a:pPr>
            <a:r>
              <a:rPr lang="en-US" dirty="0"/>
              <a:t>Completely even illumination without any LED image</a:t>
            </a:r>
          </a:p>
          <a:p>
            <a:pPr marL="339726" lvl="1" indent="-173038">
              <a:spcBef>
                <a:spcPts val="0"/>
              </a:spcBef>
              <a:spcAft>
                <a:spcPts val="0"/>
              </a:spcAft>
            </a:pPr>
            <a:r>
              <a:rPr lang="en-US" dirty="0"/>
              <a:t>Power Options: 2W, 4W, 6W, 8W, and 10W per foot</a:t>
            </a:r>
          </a:p>
          <a:p>
            <a:pPr marL="339726" lvl="1" indent="-173038">
              <a:spcBef>
                <a:spcPts val="0"/>
              </a:spcBef>
              <a:spcAft>
                <a:spcPts val="0"/>
              </a:spcAft>
            </a:pPr>
            <a:r>
              <a:rPr lang="en-US" dirty="0" smtClean="0"/>
              <a:t>Wide </a:t>
            </a:r>
            <a:r>
              <a:rPr lang="en-US" dirty="0"/>
              <a:t>CCT range 2200K, 2700K, 3000K, 3500K, </a:t>
            </a:r>
            <a:r>
              <a:rPr lang="en-US" dirty="0" smtClean="0"/>
              <a:t>4000K, and </a:t>
            </a:r>
            <a:r>
              <a:rPr lang="en-US" dirty="0"/>
              <a:t>5</a:t>
            </a:r>
            <a:r>
              <a:rPr lang="en-US" dirty="0" smtClean="0"/>
              <a:t>000K</a:t>
            </a:r>
            <a:endParaRPr lang="en-US" dirty="0"/>
          </a:p>
          <a:p>
            <a:pPr marL="339726" lvl="1" indent="-173038">
              <a:spcBef>
                <a:spcPts val="0"/>
              </a:spcBef>
              <a:spcAft>
                <a:spcPts val="0"/>
              </a:spcAft>
            </a:pPr>
            <a:r>
              <a:rPr lang="en-US" dirty="0"/>
              <a:t>90 CRI available in 2700K-4000K</a:t>
            </a:r>
          </a:p>
          <a:p>
            <a:pPr marL="339726" lvl="1" indent="-173038">
              <a:spcBef>
                <a:spcPts val="0"/>
              </a:spcBef>
              <a:spcAft>
                <a:spcPts val="0"/>
              </a:spcAft>
            </a:pPr>
            <a:r>
              <a:rPr lang="en-US" dirty="0"/>
              <a:t>Mono colors in Red, Green, Blue, and Amber are also available</a:t>
            </a:r>
          </a:p>
          <a:p>
            <a:pPr marL="339726" lvl="1" indent="-173038">
              <a:spcBef>
                <a:spcPts val="0"/>
              </a:spcBef>
              <a:spcAft>
                <a:spcPts val="0"/>
              </a:spcAft>
            </a:pPr>
            <a:r>
              <a:rPr lang="en-US" dirty="0"/>
              <a:t>Multi-Volt 120V-277V input voltage</a:t>
            </a:r>
          </a:p>
          <a:p>
            <a:pPr marL="339726" lvl="1" indent="-173038">
              <a:spcBef>
                <a:spcPts val="0"/>
              </a:spcBef>
              <a:spcAft>
                <a:spcPts val="0"/>
              </a:spcAft>
            </a:pPr>
            <a:r>
              <a:rPr lang="en-US" dirty="0"/>
              <a:t>Aiming adjustment from 0°to 180°with patent pending Flip to Flat™ design</a:t>
            </a:r>
          </a:p>
          <a:p>
            <a:pPr marL="339726" lvl="1" indent="-173038">
              <a:spcBef>
                <a:spcPts val="0"/>
              </a:spcBef>
              <a:spcAft>
                <a:spcPts val="0"/>
              </a:spcAft>
            </a:pPr>
            <a:r>
              <a:rPr lang="en-US" dirty="0"/>
              <a:t>GORE</a:t>
            </a:r>
            <a:r>
              <a:rPr lang="en-US" baseline="30000" dirty="0"/>
              <a:t>®</a:t>
            </a:r>
            <a:r>
              <a:rPr lang="en-US" dirty="0"/>
              <a:t> Vent </a:t>
            </a:r>
            <a:r>
              <a:rPr lang="en-US" dirty="0" smtClean="0"/>
              <a:t>technology</a:t>
            </a:r>
            <a:endParaRPr lang="en-US"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49959" b="23533"/>
          <a:stretch/>
        </p:blipFill>
        <p:spPr>
          <a:xfrm>
            <a:off x="1524156" y="4917989"/>
            <a:ext cx="5950238" cy="1179841"/>
          </a:xfrm>
          <a:prstGeom prst="rect">
            <a:avLst/>
          </a:prstGeom>
        </p:spPr>
      </p:pic>
      <p:sp>
        <p:nvSpPr>
          <p:cNvPr id="5" name="Oval 4"/>
          <p:cNvSpPr/>
          <p:nvPr/>
        </p:nvSpPr>
        <p:spPr>
          <a:xfrm>
            <a:off x="6914202" y="2232534"/>
            <a:ext cx="1950733" cy="1361139"/>
          </a:xfrm>
          <a:prstGeom prst="ellipse">
            <a:avLst/>
          </a:prstGeom>
          <a:gradFill flip="none" rotWithShape="1">
            <a:gsLst>
              <a:gs pos="0">
                <a:srgbClr val="C7D744"/>
              </a:gs>
              <a:gs pos="100000">
                <a:srgbClr val="5D6C21"/>
              </a:gs>
            </a:gsLst>
            <a:path path="circle">
              <a:fillToRect l="50000" t="50000" r="50000" b="50000"/>
            </a:path>
            <a:tileRect/>
          </a:gradFill>
          <a:ln w="12700">
            <a:gradFill flip="none" rotWithShape="1">
              <a:gsLst>
                <a:gs pos="0">
                  <a:srgbClr val="7A8D47"/>
                </a:gs>
                <a:gs pos="100000">
                  <a:srgbClr val="333333"/>
                </a:gs>
              </a:gsLst>
              <a:lin ang="1710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70000"/>
              </a:lnSpc>
            </a:pPr>
            <a:endParaRPr lang="en-US" sz="1200" dirty="0">
              <a:solidFill>
                <a:schemeClr val="bg1"/>
              </a:solidFill>
              <a:latin typeface="Century Gothic"/>
              <a:cs typeface="Century Gothic"/>
            </a:endParaRPr>
          </a:p>
        </p:txBody>
      </p:sp>
      <p:sp>
        <p:nvSpPr>
          <p:cNvPr id="6" name="Rectangle 5"/>
          <p:cNvSpPr/>
          <p:nvPr/>
        </p:nvSpPr>
        <p:spPr>
          <a:xfrm>
            <a:off x="7126006" y="2533967"/>
            <a:ext cx="1489073" cy="683264"/>
          </a:xfrm>
          <a:prstGeom prst="rect">
            <a:avLst/>
          </a:prstGeom>
        </p:spPr>
        <p:txBody>
          <a:bodyPr wrap="square">
            <a:spAutoFit/>
          </a:bodyPr>
          <a:lstStyle/>
          <a:p>
            <a:pPr algn="ctr">
              <a:lnSpc>
                <a:spcPct val="80000"/>
              </a:lnSpc>
            </a:pPr>
            <a:r>
              <a:rPr lang="en-US" sz="1600" b="1" dirty="0" smtClean="0">
                <a:solidFill>
                  <a:schemeClr val="bg1"/>
                </a:solidFill>
                <a:latin typeface="Century Gothic"/>
                <a:cs typeface="Century Gothic"/>
              </a:rPr>
              <a:t>Smallest</a:t>
            </a:r>
          </a:p>
          <a:p>
            <a:pPr algn="ctr">
              <a:lnSpc>
                <a:spcPct val="80000"/>
              </a:lnSpc>
            </a:pPr>
            <a:r>
              <a:rPr lang="en-US" sz="1600" b="1" dirty="0" smtClean="0">
                <a:solidFill>
                  <a:schemeClr val="bg1"/>
                </a:solidFill>
                <a:latin typeface="Century Gothic"/>
                <a:cs typeface="Century Gothic"/>
              </a:rPr>
              <a:t>Line Voltage  Line of Light </a:t>
            </a:r>
          </a:p>
        </p:txBody>
      </p:sp>
    </p:spTree>
    <p:extLst>
      <p:ext uri="{BB962C8B-B14F-4D97-AF65-F5344CB8AC3E}">
        <p14:creationId xmlns:p14="http://schemas.microsoft.com/office/powerpoint/2010/main" val="24299207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TRŌV | Freedom to Create</a:t>
            </a:r>
            <a:endParaRPr lang="en-US" dirty="0"/>
          </a:p>
        </p:txBody>
      </p:sp>
      <p:sp>
        <p:nvSpPr>
          <p:cNvPr id="3" name="Content Placeholder 2"/>
          <p:cNvSpPr>
            <a:spLocks noGrp="1"/>
          </p:cNvSpPr>
          <p:nvPr>
            <p:ph idx="1"/>
          </p:nvPr>
        </p:nvSpPr>
        <p:spPr>
          <a:xfrm>
            <a:off x="362545" y="2327529"/>
            <a:ext cx="8229600" cy="1900342"/>
          </a:xfrm>
        </p:spPr>
        <p:txBody>
          <a:bodyPr/>
          <a:lstStyle/>
          <a:p>
            <a:pPr algn="ctr"/>
            <a:r>
              <a:rPr lang="en-US" b="0" dirty="0" smtClean="0">
                <a:solidFill>
                  <a:srgbClr val="78A22F"/>
                </a:solidFill>
                <a:latin typeface="Century Gothic"/>
                <a:cs typeface="Century Gothic"/>
              </a:rPr>
              <a:t>TRŌV is an intelligently designed </a:t>
            </a:r>
            <a:r>
              <a:rPr lang="en-US" dirty="0" smtClean="0">
                <a:solidFill>
                  <a:srgbClr val="78A22F"/>
                </a:solidFill>
                <a:latin typeface="Century Gothic"/>
                <a:cs typeface="Century Gothic"/>
              </a:rPr>
              <a:t>platform</a:t>
            </a:r>
            <a:r>
              <a:rPr lang="en-US" b="0" dirty="0" smtClean="0">
                <a:solidFill>
                  <a:srgbClr val="78A22F"/>
                </a:solidFill>
                <a:latin typeface="Century Gothic"/>
                <a:cs typeface="Century Gothic"/>
              </a:rPr>
              <a:t> giving designers a seemingly limitless supply of options with the largest selection of lumen outputs, CCTs, and beam angles on the market.  </a:t>
            </a:r>
          </a:p>
          <a:p>
            <a:pPr algn="ctr"/>
            <a:endParaRPr lang="en-US" b="0" dirty="0">
              <a:solidFill>
                <a:srgbClr val="78A22F"/>
              </a:solidFill>
              <a:latin typeface="Century Gothic"/>
              <a:cs typeface="Century Gothic"/>
            </a:endParaRPr>
          </a:p>
          <a:p>
            <a:pPr algn="ctr"/>
            <a:r>
              <a:rPr lang="en-US" b="0" dirty="0" smtClean="0">
                <a:solidFill>
                  <a:srgbClr val="78A22F"/>
                </a:solidFill>
                <a:latin typeface="Century Gothic"/>
                <a:cs typeface="Century Gothic"/>
              </a:rPr>
              <a:t>Without limits, </a:t>
            </a:r>
            <a:r>
              <a:rPr lang="en-US" b="0" dirty="0">
                <a:solidFill>
                  <a:srgbClr val="78A22F"/>
                </a:solidFill>
                <a:latin typeface="Century Gothic"/>
                <a:cs typeface="Century Gothic"/>
              </a:rPr>
              <a:t>TRŌV </a:t>
            </a:r>
            <a:r>
              <a:rPr lang="en-US" b="0" dirty="0" smtClean="0">
                <a:solidFill>
                  <a:srgbClr val="78A22F"/>
                </a:solidFill>
                <a:latin typeface="Century Gothic"/>
                <a:cs typeface="Century Gothic"/>
              </a:rPr>
              <a:t>gives designers the </a:t>
            </a:r>
            <a:r>
              <a:rPr lang="en-US" dirty="0" smtClean="0">
                <a:solidFill>
                  <a:srgbClr val="78A22F"/>
                </a:solidFill>
                <a:latin typeface="Century Gothic"/>
                <a:cs typeface="Century Gothic"/>
              </a:rPr>
              <a:t>Freedom to Create.</a:t>
            </a:r>
            <a:endParaRPr lang="en-US" dirty="0"/>
          </a:p>
        </p:txBody>
      </p:sp>
    </p:spTree>
    <p:extLst>
      <p:ext uri="{BB962C8B-B14F-4D97-AF65-F5344CB8AC3E}">
        <p14:creationId xmlns:p14="http://schemas.microsoft.com/office/powerpoint/2010/main" val="13295825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62545" y="256291"/>
            <a:ext cx="8229600" cy="666750"/>
          </a:xfrm>
        </p:spPr>
        <p:txBody>
          <a:bodyPr>
            <a:normAutofit/>
          </a:bodyPr>
          <a:lstStyle/>
          <a:p>
            <a:r>
              <a:rPr lang="en-US" dirty="0" smtClean="0"/>
              <a:t>TRŌV | Applications – Wall Graze</a:t>
            </a:r>
            <a:endParaRPr lang="en-US" dirty="0"/>
          </a:p>
        </p:txBody>
      </p:sp>
      <p:pic>
        <p:nvPicPr>
          <p:cNvPr id="1028" name="Picture 4" descr="http://ecosenselighting.com/wp-content/uploads/2014/09/rad_lobby_dtls004.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681342" y="1105469"/>
            <a:ext cx="3637092" cy="4937760"/>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http://ecosenselighting.com/wp-content/uploads/2014/04/DSC_1070-854x1280.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850405" y="1105469"/>
            <a:ext cx="3294412" cy="493776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7011512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Graze | L50 </a:t>
            </a:r>
            <a:r>
              <a:rPr lang="en-US" dirty="0"/>
              <a:t>Interior &amp; Exterior </a:t>
            </a:r>
            <a:r>
              <a:rPr lang="en-US" dirty="0" smtClean="0"/>
              <a:t>Wall Grazer</a:t>
            </a:r>
            <a:endParaRPr lang="en-US" dirty="0"/>
          </a:p>
        </p:txBody>
      </p:sp>
      <p:sp>
        <p:nvSpPr>
          <p:cNvPr id="5" name="Content Placeholder 2"/>
          <p:cNvSpPr>
            <a:spLocks noGrp="1"/>
          </p:cNvSpPr>
          <p:nvPr>
            <p:ph idx="1"/>
          </p:nvPr>
        </p:nvSpPr>
        <p:spPr>
          <a:xfrm>
            <a:off x="397825" y="1040998"/>
            <a:ext cx="8134911" cy="4941092"/>
          </a:xfrm>
        </p:spPr>
        <p:txBody>
          <a:bodyPr/>
          <a:lstStyle/>
          <a:p>
            <a:pPr>
              <a:lnSpc>
                <a:spcPct val="90000"/>
              </a:lnSpc>
              <a:spcAft>
                <a:spcPts val="600"/>
              </a:spcAft>
              <a:buClr>
                <a:srgbClr val="78A22F"/>
              </a:buClr>
            </a:pPr>
            <a:r>
              <a:rPr lang="en-US" sz="1600" dirty="0" smtClean="0"/>
              <a:t>Trov | L50 interior and exterior grazer is one of the smallest exterior grazers on the market. It is ideal for grazing textured walls, illuminating building facades, and back lighting.</a:t>
            </a:r>
          </a:p>
          <a:p>
            <a:pPr marL="169863" indent="-169863">
              <a:spcBef>
                <a:spcPts val="0"/>
              </a:spcBef>
              <a:spcAft>
                <a:spcPts val="0"/>
              </a:spcAft>
              <a:buClr>
                <a:srgbClr val="78A22F"/>
              </a:buClr>
              <a:buFont typeface="Arial"/>
              <a:buChar char="•"/>
            </a:pPr>
            <a:r>
              <a:rPr lang="en-US" sz="1600" b="0" dirty="0" smtClean="0"/>
              <a:t>Only 50mm(2”) tall by 42mm(1-5/8”) wide</a:t>
            </a:r>
          </a:p>
          <a:p>
            <a:pPr marL="169863" indent="-169863">
              <a:spcBef>
                <a:spcPts val="0"/>
              </a:spcBef>
              <a:spcAft>
                <a:spcPts val="0"/>
              </a:spcAft>
              <a:buClr>
                <a:srgbClr val="78A22F"/>
              </a:buClr>
              <a:buFont typeface="Arial"/>
              <a:buChar char="•"/>
            </a:pPr>
            <a:r>
              <a:rPr lang="en-US" sz="1600" b="0" dirty="0" smtClean="0"/>
              <a:t>Patented ELV dim to 0% output</a:t>
            </a:r>
          </a:p>
          <a:p>
            <a:pPr marL="169863" indent="-169863">
              <a:spcBef>
                <a:spcPts val="0"/>
              </a:spcBef>
              <a:spcAft>
                <a:spcPts val="0"/>
              </a:spcAft>
              <a:buClr>
                <a:srgbClr val="78A22F"/>
              </a:buClr>
              <a:buFont typeface="Arial"/>
              <a:buChar char="•"/>
            </a:pPr>
            <a:r>
              <a:rPr lang="en-US" sz="1600" b="0" dirty="0" smtClean="0"/>
              <a:t>Superior grazing optics using 2 collimating and 4 linear optics to create 8 different wall grazing treatments</a:t>
            </a:r>
          </a:p>
          <a:p>
            <a:pPr marL="169863" lvl="1" indent="-169863">
              <a:spcBef>
                <a:spcPts val="0"/>
              </a:spcBef>
              <a:spcAft>
                <a:spcPts val="0"/>
              </a:spcAft>
            </a:pPr>
            <a:r>
              <a:rPr lang="en-US" b="0" dirty="0" smtClean="0"/>
              <a:t>Power Options: </a:t>
            </a:r>
            <a:r>
              <a:rPr lang="en-US" dirty="0"/>
              <a:t>2W, 4W, 6W, 8W, and 10W per foot</a:t>
            </a:r>
          </a:p>
          <a:p>
            <a:pPr marL="169863" indent="-169863">
              <a:spcBef>
                <a:spcPts val="0"/>
              </a:spcBef>
              <a:spcAft>
                <a:spcPts val="0"/>
              </a:spcAft>
              <a:buClr>
                <a:srgbClr val="78A22F"/>
              </a:buClr>
              <a:buFont typeface="Arial"/>
              <a:buChar char="•"/>
            </a:pPr>
            <a:r>
              <a:rPr lang="en-US" sz="1600" b="0" dirty="0" smtClean="0"/>
              <a:t>CCT range 2200K, 2700K, 3000K, 3500K, 4000K, and </a:t>
            </a:r>
            <a:r>
              <a:rPr lang="en-US" sz="1600" b="0" dirty="0"/>
              <a:t>5</a:t>
            </a:r>
            <a:r>
              <a:rPr lang="en-US" sz="1600" b="0" dirty="0" smtClean="0"/>
              <a:t>000K</a:t>
            </a:r>
          </a:p>
          <a:p>
            <a:pPr marL="169863" indent="-169863">
              <a:spcBef>
                <a:spcPts val="0"/>
              </a:spcBef>
              <a:spcAft>
                <a:spcPts val="0"/>
              </a:spcAft>
              <a:buClr>
                <a:srgbClr val="78A22F"/>
              </a:buClr>
              <a:buFont typeface="Arial"/>
              <a:buChar char="•"/>
            </a:pPr>
            <a:r>
              <a:rPr lang="en-US" sz="1600" b="0" dirty="0" smtClean="0"/>
              <a:t>90 CRI available in 2700K-4000K</a:t>
            </a:r>
          </a:p>
          <a:p>
            <a:pPr marL="169863" indent="-169863">
              <a:spcBef>
                <a:spcPts val="0"/>
              </a:spcBef>
              <a:spcAft>
                <a:spcPts val="0"/>
              </a:spcAft>
              <a:buClr>
                <a:srgbClr val="78A22F"/>
              </a:buClr>
              <a:buFont typeface="Arial"/>
              <a:buChar char="•"/>
            </a:pPr>
            <a:r>
              <a:rPr lang="en-US" sz="1600" b="0" dirty="0" smtClean="0"/>
              <a:t>Mono colors in Red, Green, Blue, and Amber are also available</a:t>
            </a:r>
          </a:p>
          <a:p>
            <a:pPr marL="169863" indent="-169863">
              <a:spcBef>
                <a:spcPts val="0"/>
              </a:spcBef>
              <a:spcAft>
                <a:spcPts val="0"/>
              </a:spcAft>
              <a:buClr>
                <a:srgbClr val="78A22F"/>
              </a:buClr>
              <a:buFont typeface="Arial"/>
              <a:buChar char="•"/>
            </a:pPr>
            <a:r>
              <a:rPr lang="en-US" sz="1600" b="0" dirty="0" smtClean="0"/>
              <a:t>Multi-Volt 120V-277V input voltage</a:t>
            </a:r>
          </a:p>
          <a:p>
            <a:pPr marL="169863" indent="-169863">
              <a:spcBef>
                <a:spcPts val="0"/>
              </a:spcBef>
              <a:spcAft>
                <a:spcPts val="0"/>
              </a:spcAft>
              <a:buClr>
                <a:srgbClr val="78A22F"/>
              </a:buClr>
              <a:buFont typeface="Arial"/>
              <a:buChar char="•"/>
            </a:pPr>
            <a:r>
              <a:rPr lang="en-US" sz="1600" b="0" dirty="0" smtClean="0"/>
              <a:t>Aiming adjustment from 0°to 180°with patent pending flip-to-flat design</a:t>
            </a:r>
          </a:p>
          <a:p>
            <a:pPr marL="169863" indent="-169863">
              <a:spcBef>
                <a:spcPts val="0"/>
              </a:spcBef>
              <a:spcAft>
                <a:spcPts val="0"/>
              </a:spcAft>
              <a:buClr>
                <a:srgbClr val="78A22F"/>
              </a:buClr>
              <a:buFont typeface="Arial"/>
              <a:buChar char="•"/>
            </a:pPr>
            <a:r>
              <a:rPr lang="en-US" sz="1600" b="0" dirty="0" smtClean="0"/>
              <a:t>Interior &amp; Exterior options available in the same form factor. The exterior version utilizes GORE</a:t>
            </a:r>
            <a:r>
              <a:rPr lang="en-US" sz="1600" b="0" baseline="30000" dirty="0" smtClean="0"/>
              <a:t>®</a:t>
            </a:r>
            <a:r>
              <a:rPr lang="en-US" sz="1600" b="0" dirty="0" smtClean="0"/>
              <a:t> Vent technology and undergoes more testing than the interior.</a:t>
            </a:r>
            <a:endParaRPr lang="en-US" sz="1600" b="0"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49127" b="25581"/>
          <a:stretch/>
        </p:blipFill>
        <p:spPr>
          <a:xfrm>
            <a:off x="1094133" y="4784096"/>
            <a:ext cx="6955735" cy="1315951"/>
          </a:xfrm>
          <a:prstGeom prst="rect">
            <a:avLst/>
          </a:prstGeom>
        </p:spPr>
      </p:pic>
      <p:sp>
        <p:nvSpPr>
          <p:cNvPr id="6" name="Oval 5"/>
          <p:cNvSpPr/>
          <p:nvPr/>
        </p:nvSpPr>
        <p:spPr>
          <a:xfrm>
            <a:off x="7020533" y="2857580"/>
            <a:ext cx="1571612" cy="975553"/>
          </a:xfrm>
          <a:prstGeom prst="ellipse">
            <a:avLst/>
          </a:prstGeom>
          <a:gradFill flip="none" rotWithShape="1">
            <a:gsLst>
              <a:gs pos="0">
                <a:srgbClr val="C7D744"/>
              </a:gs>
              <a:gs pos="100000">
                <a:srgbClr val="5D6C21"/>
              </a:gs>
            </a:gsLst>
            <a:path path="circle">
              <a:fillToRect l="50000" t="50000" r="50000" b="50000"/>
            </a:path>
            <a:tileRect/>
          </a:gradFill>
          <a:ln w="12700">
            <a:gradFill flip="none" rotWithShape="1">
              <a:gsLst>
                <a:gs pos="0">
                  <a:srgbClr val="7A8D47"/>
                </a:gs>
                <a:gs pos="100000">
                  <a:srgbClr val="333333"/>
                </a:gs>
              </a:gsLst>
              <a:lin ang="1710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70000"/>
              </a:lnSpc>
            </a:pPr>
            <a:endParaRPr lang="en-US" sz="1200" dirty="0">
              <a:solidFill>
                <a:schemeClr val="bg1"/>
              </a:solidFill>
              <a:latin typeface="Century Gothic"/>
              <a:cs typeface="Century Gothic"/>
            </a:endParaRPr>
          </a:p>
        </p:txBody>
      </p:sp>
      <p:sp>
        <p:nvSpPr>
          <p:cNvPr id="7" name="Rectangle 6"/>
          <p:cNvSpPr/>
          <p:nvPr/>
        </p:nvSpPr>
        <p:spPr>
          <a:xfrm>
            <a:off x="7124339" y="3102212"/>
            <a:ext cx="1364000" cy="486287"/>
          </a:xfrm>
          <a:prstGeom prst="rect">
            <a:avLst/>
          </a:prstGeom>
        </p:spPr>
        <p:txBody>
          <a:bodyPr wrap="square">
            <a:spAutoFit/>
          </a:bodyPr>
          <a:lstStyle/>
          <a:p>
            <a:pPr algn="ctr">
              <a:lnSpc>
                <a:spcPct val="80000"/>
              </a:lnSpc>
            </a:pPr>
            <a:r>
              <a:rPr lang="en-US" sz="1600" b="1" dirty="0" smtClean="0">
                <a:solidFill>
                  <a:schemeClr val="bg1"/>
                </a:solidFill>
                <a:latin typeface="Century Gothic"/>
                <a:cs typeface="Century Gothic"/>
              </a:rPr>
              <a:t>Smallest</a:t>
            </a:r>
          </a:p>
          <a:p>
            <a:pPr algn="ctr">
              <a:lnSpc>
                <a:spcPct val="80000"/>
              </a:lnSpc>
            </a:pPr>
            <a:r>
              <a:rPr lang="en-US" sz="1600" b="1" dirty="0" smtClean="0">
                <a:solidFill>
                  <a:schemeClr val="bg1"/>
                </a:solidFill>
                <a:latin typeface="Century Gothic"/>
                <a:cs typeface="Century Gothic"/>
              </a:rPr>
              <a:t>Grazer</a:t>
            </a:r>
          </a:p>
        </p:txBody>
      </p:sp>
    </p:spTree>
    <p:extLst>
      <p:ext uri="{BB962C8B-B14F-4D97-AF65-F5344CB8AC3E}">
        <p14:creationId xmlns:p14="http://schemas.microsoft.com/office/powerpoint/2010/main" val="37996769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62545" y="256291"/>
            <a:ext cx="8229600" cy="666750"/>
          </a:xfrm>
        </p:spPr>
        <p:txBody>
          <a:bodyPr>
            <a:normAutofit/>
          </a:bodyPr>
          <a:lstStyle/>
          <a:p>
            <a:r>
              <a:rPr lang="en-US" dirty="0" smtClean="0"/>
              <a:t>TRŌV | Applications – Wall Wash</a:t>
            </a:r>
            <a:endParaRPr lang="en-US" dirty="0"/>
          </a:p>
        </p:txBody>
      </p:sp>
      <p:pic>
        <p:nvPicPr>
          <p:cNvPr id="1026" name="Picture 2" descr="http://ecosenselighting.com/wp-content/uploads/2014/04/DSC_0585-1680x1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4474" y="1065123"/>
            <a:ext cx="6480811" cy="493776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5396375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Wash | L50 </a:t>
            </a:r>
            <a:r>
              <a:rPr lang="en-US" dirty="0"/>
              <a:t>Interior &amp; Exterior </a:t>
            </a:r>
            <a:r>
              <a:rPr lang="en-US" dirty="0" smtClean="0"/>
              <a:t>Wall Wash</a:t>
            </a:r>
            <a:endParaRPr lang="en-US" dirty="0"/>
          </a:p>
        </p:txBody>
      </p:sp>
      <p:sp>
        <p:nvSpPr>
          <p:cNvPr id="5" name="Content Placeholder 2"/>
          <p:cNvSpPr>
            <a:spLocks noGrp="1"/>
          </p:cNvSpPr>
          <p:nvPr>
            <p:ph idx="1"/>
          </p:nvPr>
        </p:nvSpPr>
        <p:spPr>
          <a:xfrm>
            <a:off x="397825" y="1048584"/>
            <a:ext cx="8134911" cy="4931653"/>
          </a:xfrm>
        </p:spPr>
        <p:txBody>
          <a:bodyPr/>
          <a:lstStyle/>
          <a:p>
            <a:pPr>
              <a:lnSpc>
                <a:spcPct val="90000"/>
              </a:lnSpc>
              <a:spcAft>
                <a:spcPts val="600"/>
              </a:spcAft>
              <a:buClr>
                <a:srgbClr val="78A22F"/>
              </a:buClr>
            </a:pPr>
            <a:r>
              <a:rPr lang="en-US" sz="1600" dirty="0" smtClean="0"/>
              <a:t>Trov | L50 interior and exterior wall washer is one of the smallest exterior wall washers on the market.  It is ideal for washing walls, illuminating building facades, and sign lighting.</a:t>
            </a:r>
          </a:p>
          <a:p>
            <a:pPr marL="169863" indent="-169863">
              <a:spcBef>
                <a:spcPts val="0"/>
              </a:spcBef>
              <a:spcAft>
                <a:spcPts val="0"/>
              </a:spcAft>
              <a:buClr>
                <a:srgbClr val="78A22F"/>
              </a:buClr>
              <a:buFont typeface="Arial"/>
              <a:buChar char="•"/>
            </a:pPr>
            <a:r>
              <a:rPr lang="en-US" sz="1600" b="0" dirty="0" smtClean="0"/>
              <a:t>Only 50mm(2”) tall by 42mm(1-5/8”) wide</a:t>
            </a:r>
          </a:p>
          <a:p>
            <a:pPr marL="169863" indent="-169863">
              <a:spcBef>
                <a:spcPts val="0"/>
              </a:spcBef>
              <a:spcAft>
                <a:spcPts val="0"/>
              </a:spcAft>
              <a:buClr>
                <a:srgbClr val="78A22F"/>
              </a:buClr>
              <a:buFont typeface="Arial"/>
              <a:buChar char="•"/>
            </a:pPr>
            <a:r>
              <a:rPr lang="en-US" sz="1600" b="0" dirty="0" smtClean="0"/>
              <a:t>Patented ELV dim to 0% output</a:t>
            </a:r>
          </a:p>
          <a:p>
            <a:pPr marL="169863" indent="-169863">
              <a:spcBef>
                <a:spcPts val="0"/>
              </a:spcBef>
              <a:spcAft>
                <a:spcPts val="0"/>
              </a:spcAft>
              <a:buClr>
                <a:srgbClr val="78A22F"/>
              </a:buClr>
              <a:buFont typeface="Arial"/>
              <a:buChar char="•"/>
            </a:pPr>
            <a:r>
              <a:rPr lang="en-US" sz="1600" b="0" dirty="0" smtClean="0"/>
              <a:t>Superior grazing optics using 2 collimating and 5 linear optics to create 12 different wall washing treatments</a:t>
            </a:r>
          </a:p>
          <a:p>
            <a:pPr marL="169863" lvl="1" indent="-169863">
              <a:spcBef>
                <a:spcPts val="0"/>
              </a:spcBef>
              <a:spcAft>
                <a:spcPts val="0"/>
              </a:spcAft>
            </a:pPr>
            <a:r>
              <a:rPr lang="en-US" b="0" dirty="0" smtClean="0"/>
              <a:t>Power Options: </a:t>
            </a:r>
            <a:r>
              <a:rPr lang="en-US" dirty="0"/>
              <a:t>2W, 4W, 6W, 8W, and 10W per foot</a:t>
            </a:r>
          </a:p>
          <a:p>
            <a:pPr marL="169863" indent="-169863">
              <a:spcBef>
                <a:spcPts val="0"/>
              </a:spcBef>
              <a:spcAft>
                <a:spcPts val="0"/>
              </a:spcAft>
              <a:buClr>
                <a:srgbClr val="78A22F"/>
              </a:buClr>
              <a:buFont typeface="Arial"/>
              <a:buChar char="•"/>
            </a:pPr>
            <a:r>
              <a:rPr lang="en-US" sz="1600" b="0" dirty="0" smtClean="0"/>
              <a:t>Wide CCT range 2200K, 2700K, 3000K, 3500K, 4000K, and </a:t>
            </a:r>
            <a:r>
              <a:rPr lang="en-US" sz="1600" b="0" dirty="0"/>
              <a:t>5</a:t>
            </a:r>
            <a:r>
              <a:rPr lang="en-US" sz="1600" b="0" dirty="0" smtClean="0"/>
              <a:t>000K</a:t>
            </a:r>
          </a:p>
          <a:p>
            <a:pPr marL="169863" indent="-169863">
              <a:spcBef>
                <a:spcPts val="0"/>
              </a:spcBef>
              <a:spcAft>
                <a:spcPts val="0"/>
              </a:spcAft>
              <a:buClr>
                <a:srgbClr val="78A22F"/>
              </a:buClr>
              <a:buFont typeface="Arial"/>
              <a:buChar char="•"/>
            </a:pPr>
            <a:r>
              <a:rPr lang="en-US" sz="1600" b="0" dirty="0" smtClean="0"/>
              <a:t>90 CRI available in 2700K-4000K</a:t>
            </a:r>
          </a:p>
          <a:p>
            <a:pPr marL="169863" indent="-169863">
              <a:spcBef>
                <a:spcPts val="0"/>
              </a:spcBef>
              <a:spcAft>
                <a:spcPts val="0"/>
              </a:spcAft>
              <a:buClr>
                <a:srgbClr val="78A22F"/>
              </a:buClr>
              <a:buFont typeface="Arial"/>
              <a:buChar char="•"/>
            </a:pPr>
            <a:r>
              <a:rPr lang="en-US" sz="1600" b="0" dirty="0" smtClean="0"/>
              <a:t>Mono colors in Red, Green, Blue, and Amber are also available</a:t>
            </a:r>
          </a:p>
          <a:p>
            <a:pPr marL="169863" indent="-169863">
              <a:spcBef>
                <a:spcPts val="0"/>
              </a:spcBef>
              <a:spcAft>
                <a:spcPts val="0"/>
              </a:spcAft>
              <a:buClr>
                <a:srgbClr val="78A22F"/>
              </a:buClr>
              <a:buFont typeface="Arial"/>
              <a:buChar char="•"/>
            </a:pPr>
            <a:r>
              <a:rPr lang="en-US" sz="1600" b="0" dirty="0" smtClean="0"/>
              <a:t>Multi-Volt 120V-277V input voltage</a:t>
            </a:r>
          </a:p>
          <a:p>
            <a:pPr marL="169863" indent="-169863">
              <a:spcBef>
                <a:spcPts val="0"/>
              </a:spcBef>
              <a:spcAft>
                <a:spcPts val="0"/>
              </a:spcAft>
              <a:buClr>
                <a:srgbClr val="78A22F"/>
              </a:buClr>
              <a:buFont typeface="Arial"/>
              <a:buChar char="•"/>
            </a:pPr>
            <a:r>
              <a:rPr lang="en-US" sz="1600" b="0" dirty="0" smtClean="0"/>
              <a:t>Aiming adjustment from 0°to 180°with patent pending flip-to-flat design</a:t>
            </a:r>
          </a:p>
          <a:p>
            <a:pPr marL="169863" indent="-169863">
              <a:spcBef>
                <a:spcPts val="0"/>
              </a:spcBef>
              <a:spcAft>
                <a:spcPts val="0"/>
              </a:spcAft>
              <a:buClr>
                <a:srgbClr val="78A22F"/>
              </a:buClr>
              <a:buFont typeface="Arial"/>
              <a:buChar char="•"/>
            </a:pPr>
            <a:r>
              <a:rPr lang="en-US" sz="1600" b="0" dirty="0" smtClean="0"/>
              <a:t>Interior &amp; Exterior options available in the same form factor. The exterior version utilizes GORE</a:t>
            </a:r>
            <a:r>
              <a:rPr lang="en-US" sz="1600" b="0" baseline="30000" dirty="0" smtClean="0"/>
              <a:t>®</a:t>
            </a:r>
            <a:r>
              <a:rPr lang="en-US" sz="1600" b="0" dirty="0" smtClean="0"/>
              <a:t> Vent technology and undergoes more testing than the interior.</a:t>
            </a:r>
            <a:endParaRPr lang="en-US" sz="1600" b="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49127" b="25581"/>
          <a:stretch/>
        </p:blipFill>
        <p:spPr>
          <a:xfrm>
            <a:off x="1094133" y="4784096"/>
            <a:ext cx="6955735" cy="1315951"/>
          </a:xfrm>
          <a:prstGeom prst="rect">
            <a:avLst/>
          </a:prstGeom>
        </p:spPr>
      </p:pic>
      <p:sp>
        <p:nvSpPr>
          <p:cNvPr id="7" name="Oval 6"/>
          <p:cNvSpPr/>
          <p:nvPr/>
        </p:nvSpPr>
        <p:spPr>
          <a:xfrm>
            <a:off x="7264062" y="2666581"/>
            <a:ext cx="1571612" cy="940566"/>
          </a:xfrm>
          <a:prstGeom prst="ellipse">
            <a:avLst/>
          </a:prstGeom>
          <a:gradFill flip="none" rotWithShape="1">
            <a:gsLst>
              <a:gs pos="0">
                <a:srgbClr val="C7D744"/>
              </a:gs>
              <a:gs pos="100000">
                <a:srgbClr val="5D6C21"/>
              </a:gs>
            </a:gsLst>
            <a:path path="circle">
              <a:fillToRect l="50000" t="50000" r="50000" b="50000"/>
            </a:path>
            <a:tileRect/>
          </a:gradFill>
          <a:ln w="12700">
            <a:gradFill flip="none" rotWithShape="1">
              <a:gsLst>
                <a:gs pos="0">
                  <a:srgbClr val="7A8D47"/>
                </a:gs>
                <a:gs pos="100000">
                  <a:srgbClr val="333333"/>
                </a:gs>
              </a:gsLst>
              <a:lin ang="1710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70000"/>
              </a:lnSpc>
            </a:pPr>
            <a:endParaRPr lang="en-US" sz="1200" dirty="0">
              <a:solidFill>
                <a:schemeClr val="bg1"/>
              </a:solidFill>
              <a:latin typeface="Century Gothic"/>
              <a:cs typeface="Century Gothic"/>
            </a:endParaRPr>
          </a:p>
        </p:txBody>
      </p:sp>
      <p:sp>
        <p:nvSpPr>
          <p:cNvPr id="8" name="Rectangle 7"/>
          <p:cNvSpPr/>
          <p:nvPr/>
        </p:nvSpPr>
        <p:spPr>
          <a:xfrm>
            <a:off x="7367868" y="2937622"/>
            <a:ext cx="1364000" cy="486287"/>
          </a:xfrm>
          <a:prstGeom prst="rect">
            <a:avLst/>
          </a:prstGeom>
        </p:spPr>
        <p:txBody>
          <a:bodyPr wrap="square">
            <a:spAutoFit/>
          </a:bodyPr>
          <a:lstStyle/>
          <a:p>
            <a:pPr algn="ctr">
              <a:lnSpc>
                <a:spcPct val="80000"/>
              </a:lnSpc>
            </a:pPr>
            <a:r>
              <a:rPr lang="en-US" sz="1600" b="1" dirty="0" smtClean="0">
                <a:solidFill>
                  <a:schemeClr val="bg1"/>
                </a:solidFill>
                <a:latin typeface="Century Gothic"/>
                <a:cs typeface="Century Gothic"/>
              </a:rPr>
              <a:t>Smallest</a:t>
            </a:r>
          </a:p>
          <a:p>
            <a:pPr algn="ctr">
              <a:lnSpc>
                <a:spcPct val="80000"/>
              </a:lnSpc>
            </a:pPr>
            <a:r>
              <a:rPr lang="en-US" sz="1600" b="1" dirty="0" smtClean="0">
                <a:solidFill>
                  <a:schemeClr val="bg1"/>
                </a:solidFill>
                <a:latin typeface="Century Gothic"/>
                <a:cs typeface="Century Gothic"/>
              </a:rPr>
              <a:t>Wall Wash</a:t>
            </a:r>
          </a:p>
        </p:txBody>
      </p:sp>
    </p:spTree>
    <p:extLst>
      <p:ext uri="{BB962C8B-B14F-4D97-AF65-F5344CB8AC3E}">
        <p14:creationId xmlns:p14="http://schemas.microsoft.com/office/powerpoint/2010/main" val="6143037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TRŌV| Product Guide Chart</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17068015"/>
              </p:ext>
            </p:extLst>
          </p:nvPr>
        </p:nvGraphicFramePr>
        <p:xfrm>
          <a:off x="362545" y="1024436"/>
          <a:ext cx="8229602" cy="4899758"/>
        </p:xfrm>
        <a:graphic>
          <a:graphicData uri="http://schemas.openxmlformats.org/drawingml/2006/table">
            <a:tbl>
              <a:tblPr/>
              <a:tblGrid>
                <a:gridCol w="517585"/>
                <a:gridCol w="465826"/>
                <a:gridCol w="448574"/>
                <a:gridCol w="517585"/>
                <a:gridCol w="517585"/>
                <a:gridCol w="517585"/>
                <a:gridCol w="474453"/>
                <a:gridCol w="1009291"/>
                <a:gridCol w="1009291"/>
                <a:gridCol w="785004"/>
                <a:gridCol w="715993"/>
                <a:gridCol w="370936"/>
                <a:gridCol w="439947"/>
                <a:gridCol w="439947"/>
              </a:tblGrid>
              <a:tr h="594186">
                <a:tc>
                  <a:txBody>
                    <a:bodyPr/>
                    <a:lstStyle/>
                    <a:p>
                      <a:pPr algn="ctr" fontAlgn="ctr"/>
                      <a:endParaRPr lang="en-US" sz="900" b="0" i="0" u="none" strike="noStrike" dirty="0">
                        <a:solidFill>
                          <a:srgbClr val="000000"/>
                        </a:solidFill>
                        <a:effectLst/>
                        <a:latin typeface="Century Gothic"/>
                      </a:endParaRPr>
                    </a:p>
                  </a:txBody>
                  <a:tcPr marL="9879" marR="9879" marT="9879" marB="0" vert="vert27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Model Number </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Indoor </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Outdoor</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Length</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Lumen Packages @ </a:t>
                      </a:r>
                      <a:r>
                        <a:rPr lang="en-US" sz="800" b="1" i="0" u="none" strike="noStrike" dirty="0" smtClean="0">
                          <a:solidFill>
                            <a:srgbClr val="000000"/>
                          </a:solidFill>
                          <a:effectLst/>
                          <a:latin typeface="Century Gothic"/>
                        </a:rPr>
                        <a:t>4000K </a:t>
                      </a:r>
                      <a:endParaRPr lang="en-US" sz="800" b="1" i="0" u="none" strike="noStrike" dirty="0">
                        <a:solidFill>
                          <a:srgbClr val="000000"/>
                        </a:solidFill>
                        <a:effectLst/>
                        <a:latin typeface="Century Gothic"/>
                      </a:endParaRP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Typical Watts/LF </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Efficacy (lm/W)</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Beam Options</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CCT              (22K, 25K,  27K, 30K, 35K, </a:t>
                      </a:r>
                      <a:r>
                        <a:rPr lang="en-US" sz="800" b="1" i="0" u="none" strike="noStrike" dirty="0" smtClean="0">
                          <a:solidFill>
                            <a:srgbClr val="000000"/>
                          </a:solidFill>
                          <a:effectLst/>
                          <a:latin typeface="Century Gothic"/>
                        </a:rPr>
                        <a:t>40K, 50K)</a:t>
                      </a:r>
                      <a:endParaRPr lang="en-US" sz="800" b="1" i="0" u="none" strike="noStrike" dirty="0">
                        <a:solidFill>
                          <a:srgbClr val="000000"/>
                        </a:solidFill>
                        <a:effectLst/>
                        <a:latin typeface="Century Gothic"/>
                      </a:endParaRP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Static Color       (Red, Green, Blue, Amber) </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High CRI 90+**</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entury Gothic"/>
                        </a:rPr>
                        <a:t>Multi-Volt</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smtClean="0">
                          <a:solidFill>
                            <a:srgbClr val="000000"/>
                          </a:solidFill>
                          <a:effectLst/>
                          <a:latin typeface="Century Gothic"/>
                        </a:rPr>
                        <a:t>Control </a:t>
                      </a:r>
                      <a:endParaRPr lang="en-US" sz="800" b="1" i="0" u="none" strike="noStrike" dirty="0">
                        <a:solidFill>
                          <a:srgbClr val="000000"/>
                        </a:solidFill>
                        <a:effectLst/>
                        <a:latin typeface="Century Gothic"/>
                      </a:endParaRP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tcPr>
                </a:tc>
              </a:tr>
              <a:tr h="252249">
                <a:tc rowSpan="10">
                  <a:txBody>
                    <a:bodyPr/>
                    <a:lstStyle/>
                    <a:p>
                      <a:pPr algn="ctr" fontAlgn="ctr"/>
                      <a:r>
                        <a:rPr lang="en-US" sz="1600" b="1" i="0" u="none" strike="noStrike" dirty="0" smtClean="0">
                          <a:solidFill>
                            <a:srgbClr val="000000"/>
                          </a:solidFill>
                          <a:effectLst/>
                          <a:latin typeface="Century Gothic"/>
                        </a:rPr>
                        <a:t>TRŌV</a:t>
                      </a:r>
                      <a:endParaRPr lang="en-US" sz="1600" b="1" i="0" u="none" strike="noStrike" dirty="0">
                        <a:solidFill>
                          <a:srgbClr val="000000"/>
                        </a:solidFill>
                        <a:effectLst/>
                        <a:latin typeface="Century Gothic"/>
                      </a:endParaRPr>
                    </a:p>
                  </a:txBody>
                  <a:tcPr marL="9879" marR="9879" marT="9879"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rowSpan="5">
                  <a:txBody>
                    <a:bodyPr/>
                    <a:lstStyle/>
                    <a:p>
                      <a:pPr algn="ctr" fontAlgn="ctr"/>
                      <a:r>
                        <a:rPr lang="en-US" sz="900" b="1" i="0" u="none" strike="noStrike" dirty="0">
                          <a:solidFill>
                            <a:srgbClr val="000000"/>
                          </a:solidFill>
                          <a:effectLst/>
                          <a:latin typeface="Century Gothic"/>
                        </a:rPr>
                        <a:t>L35</a:t>
                      </a:r>
                    </a:p>
                  </a:txBody>
                  <a:tcPr marL="9879" marR="9879" marT="987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rowSpan="5">
                  <a:txBody>
                    <a:bodyPr/>
                    <a:lstStyle/>
                    <a:p>
                      <a:pPr algn="ctr" fontAlgn="ctr"/>
                      <a:r>
                        <a:rPr lang="en-US" sz="900" b="0" i="0" u="none" strike="noStrike" dirty="0">
                          <a:solidFill>
                            <a:srgbClr val="000000"/>
                          </a:solidFill>
                          <a:effectLst/>
                          <a:latin typeface="Century Gothic"/>
                        </a:rPr>
                        <a:t>•</a:t>
                      </a: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rowSpan="5">
                  <a:txBody>
                    <a:bodyPr/>
                    <a:lstStyle/>
                    <a:p>
                      <a:pPr algn="ctr" fontAlgn="ctr"/>
                      <a:r>
                        <a:rPr lang="en-US" sz="900" b="1" i="0" u="none" strike="noStrike" dirty="0">
                          <a:solidFill>
                            <a:srgbClr val="000000"/>
                          </a:solidFill>
                          <a:effectLst/>
                          <a:latin typeface="Century Gothic"/>
                        </a:rPr>
                        <a:t>N/A</a:t>
                      </a: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rowSpan="5">
                  <a:txBody>
                    <a:bodyPr/>
                    <a:lstStyle/>
                    <a:p>
                      <a:pPr algn="ctr" fontAlgn="ctr"/>
                      <a:r>
                        <a:rPr lang="fr-FR" sz="900" b="0" i="0" u="none" strike="noStrike" dirty="0">
                          <a:solidFill>
                            <a:srgbClr val="000000"/>
                          </a:solidFill>
                          <a:effectLst/>
                          <a:latin typeface="Century Gothic"/>
                        </a:rPr>
                        <a:t>1', 4'</a:t>
                      </a: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900" b="0" i="1" u="none" strike="noStrike" dirty="0" smtClean="0">
                          <a:solidFill>
                            <a:schemeClr val="tx1">
                              <a:lumMod val="50000"/>
                            </a:schemeClr>
                          </a:solidFill>
                          <a:effectLst/>
                          <a:latin typeface="Century Gothic"/>
                        </a:rPr>
                        <a:t>160</a:t>
                      </a:r>
                      <a:endParaRPr lang="en-US" sz="900" b="0" i="1" u="none" strike="noStrike" dirty="0">
                        <a:solidFill>
                          <a:schemeClr val="tx1">
                            <a:lumMod val="50000"/>
                          </a:schemeClr>
                        </a:solidFill>
                        <a:effectLst/>
                        <a:latin typeface="Century Gothic"/>
                      </a:endParaRPr>
                    </a:p>
                  </a:txBody>
                  <a:tcPr marL="9879" marR="9879" marT="9879"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900" b="0" i="0" u="none" strike="noStrike" dirty="0">
                          <a:solidFill>
                            <a:srgbClr val="000000"/>
                          </a:solidFill>
                          <a:effectLst/>
                          <a:latin typeface="Century Gothic"/>
                        </a:rPr>
                        <a:t>2W</a:t>
                      </a:r>
                    </a:p>
                  </a:txBody>
                  <a:tcPr marL="9879" marR="9879" marT="9879"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900" b="0" i="0" u="none" strike="noStrike" dirty="0" smtClean="0">
                          <a:solidFill>
                            <a:srgbClr val="000000"/>
                          </a:solidFill>
                          <a:effectLst/>
                          <a:latin typeface="Century Gothic"/>
                        </a:rPr>
                        <a:t>80</a:t>
                      </a:r>
                      <a:endParaRPr lang="en-US" sz="900" b="0" i="0" u="none" strike="noStrike" dirty="0">
                        <a:solidFill>
                          <a:srgbClr val="000000"/>
                        </a:solidFill>
                        <a:effectLst/>
                        <a:latin typeface="Century Gothic"/>
                      </a:endParaRPr>
                    </a:p>
                  </a:txBody>
                  <a:tcPr marL="9879" marR="9879" marT="9879"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rowSpan="5">
                  <a:txBody>
                    <a:bodyPr/>
                    <a:lstStyle/>
                    <a:p>
                      <a:pPr algn="ctr" fontAlgn="ctr"/>
                      <a:r>
                        <a:rPr lang="en-US" sz="900" b="1" i="0" u="none" strike="noStrike" dirty="0" smtClean="0">
                          <a:solidFill>
                            <a:srgbClr val="000000"/>
                          </a:solidFill>
                          <a:effectLst/>
                          <a:latin typeface="Century Gothic"/>
                        </a:rPr>
                        <a:t>Cove</a:t>
                      </a:r>
                    </a:p>
                    <a:p>
                      <a:pPr algn="ctr" fontAlgn="ctr"/>
                      <a:r>
                        <a:rPr lang="en-US" sz="900" b="0" i="0" u="none" strike="noStrike" dirty="0" smtClean="0">
                          <a:solidFill>
                            <a:srgbClr val="000000"/>
                          </a:solidFill>
                          <a:effectLst/>
                          <a:latin typeface="Century Gothic"/>
                        </a:rPr>
                        <a:t>120</a:t>
                      </a:r>
                      <a:r>
                        <a:rPr lang="en-US" sz="900" b="0" i="0" u="none" strike="noStrike" dirty="0">
                          <a:solidFill>
                            <a:srgbClr val="000000"/>
                          </a:solidFill>
                          <a:effectLst/>
                          <a:latin typeface="Century Gothic"/>
                        </a:rPr>
                        <a:t>° </a:t>
                      </a:r>
                      <a:r>
                        <a:rPr lang="en-US" sz="900" b="0" i="0" u="none" strike="noStrike" dirty="0" smtClean="0">
                          <a:solidFill>
                            <a:srgbClr val="000000"/>
                          </a:solidFill>
                          <a:effectLst/>
                          <a:latin typeface="Century Gothic"/>
                        </a:rPr>
                        <a:t>Beam </a:t>
                      </a:r>
                      <a:endParaRPr lang="en-US" sz="900" b="0" i="0" u="none" strike="noStrike" dirty="0">
                        <a:solidFill>
                          <a:srgbClr val="000000"/>
                        </a:solidFill>
                        <a:effectLst/>
                        <a:latin typeface="Century Gothic"/>
                      </a:endParaRP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rowSpan="5">
                  <a:txBody>
                    <a:bodyPr/>
                    <a:lstStyle/>
                    <a:p>
                      <a:pPr algn="ctr" fontAlgn="ctr"/>
                      <a:r>
                        <a:rPr lang="en-US" sz="900" b="0" i="0" u="none" strike="noStrike" dirty="0">
                          <a:solidFill>
                            <a:srgbClr val="000000"/>
                          </a:solidFill>
                          <a:effectLst/>
                          <a:latin typeface="Century Gothic"/>
                        </a:rPr>
                        <a:t>•    </a:t>
                      </a:r>
                      <a:endParaRPr lang="en-US" sz="900" b="0" i="0" u="none" strike="noStrike" dirty="0" smtClean="0">
                        <a:solidFill>
                          <a:srgbClr val="000000"/>
                        </a:solidFill>
                        <a:effectLst/>
                        <a:latin typeface="Century Gothic"/>
                      </a:endParaRPr>
                    </a:p>
                    <a:p>
                      <a:pPr algn="ctr" fontAlgn="ctr"/>
                      <a:r>
                        <a:rPr lang="en-US" sz="900" b="0" i="0" u="none" strike="noStrike" dirty="0" smtClean="0">
                          <a:solidFill>
                            <a:srgbClr val="000000"/>
                          </a:solidFill>
                          <a:effectLst/>
                          <a:latin typeface="Century Gothic"/>
                        </a:rPr>
                        <a:t>                           </a:t>
                      </a:r>
                      <a:r>
                        <a:rPr lang="en-US" sz="900" b="0" i="0" u="none" strike="noStrike" dirty="0">
                          <a:solidFill>
                            <a:srgbClr val="000000"/>
                          </a:solidFill>
                          <a:effectLst/>
                          <a:latin typeface="Century Gothic"/>
                        </a:rPr>
                        <a:t>(10W is not </a:t>
                      </a:r>
                      <a:r>
                        <a:rPr lang="en-US" sz="900" b="0" i="0" u="none" strike="noStrike" dirty="0" smtClean="0">
                          <a:solidFill>
                            <a:srgbClr val="000000"/>
                          </a:solidFill>
                          <a:effectLst/>
                          <a:latin typeface="Century Gothic"/>
                        </a:rPr>
                        <a:t>available </a:t>
                      </a:r>
                      <a:r>
                        <a:rPr lang="en-US" sz="900" b="0" i="0" u="none" strike="noStrike" dirty="0">
                          <a:solidFill>
                            <a:srgbClr val="000000"/>
                          </a:solidFill>
                          <a:effectLst/>
                          <a:latin typeface="Century Gothic"/>
                        </a:rPr>
                        <a:t>in 2500K) </a:t>
                      </a: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rowSpan="5">
                  <a:txBody>
                    <a:bodyPr/>
                    <a:lstStyle/>
                    <a:p>
                      <a:pPr algn="ctr" fontAlgn="ctr"/>
                      <a:r>
                        <a:rPr lang="en-US" sz="900" b="0" i="0" u="none" strike="noStrike" dirty="0" smtClean="0">
                          <a:solidFill>
                            <a:srgbClr val="000000"/>
                          </a:solidFill>
                          <a:effectLst/>
                          <a:latin typeface="Century Gothic"/>
                        </a:rPr>
                        <a:t>•</a:t>
                      </a: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a:solidFill>
                          <a:srgbClr val="000000"/>
                        </a:solidFill>
                        <a:effectLst/>
                        <a:latin typeface="Century Gothic"/>
                      </a:endParaRP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rowSpan="5">
                  <a:txBody>
                    <a:bodyPr/>
                    <a:lstStyle/>
                    <a:p>
                      <a:pPr algn="ctr" fontAlgn="ctr"/>
                      <a:r>
                        <a:rPr lang="en-US" sz="900" b="0" i="0" u="none" strike="noStrike" dirty="0" smtClean="0">
                          <a:solidFill>
                            <a:srgbClr val="000000"/>
                          </a:solidFill>
                          <a:effectLst/>
                          <a:latin typeface="Century Gothic"/>
                        </a:rPr>
                        <a:t>•</a:t>
                      </a: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a:solidFill>
                          <a:srgbClr val="000000"/>
                        </a:solidFill>
                        <a:effectLst/>
                        <a:latin typeface="Century Gothic"/>
                      </a:endParaRP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rowSpan="5">
                  <a:txBody>
                    <a:bodyPr/>
                    <a:lstStyle/>
                    <a:p>
                      <a:pPr algn="ctr" fontAlgn="ctr"/>
                      <a:r>
                        <a:rPr lang="en-US" sz="900" b="0" i="0" u="none" strike="noStrike" dirty="0" smtClean="0">
                          <a:solidFill>
                            <a:srgbClr val="000000"/>
                          </a:solidFill>
                          <a:effectLst/>
                          <a:latin typeface="Century Gothic"/>
                        </a:rPr>
                        <a:t>•</a:t>
                      </a: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a:solidFill>
                          <a:srgbClr val="000000"/>
                        </a:solidFill>
                        <a:effectLst/>
                        <a:latin typeface="Century Gothic"/>
                      </a:endParaRP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rowSpan="5">
                  <a:txBody>
                    <a:bodyPr/>
                    <a:lstStyle/>
                    <a:p>
                      <a:pPr algn="ctr" fontAlgn="ctr"/>
                      <a:r>
                        <a:rPr lang="en-US" sz="900" b="0" i="0" u="none" strike="noStrike" dirty="0">
                          <a:solidFill>
                            <a:srgbClr val="000000"/>
                          </a:solidFill>
                          <a:effectLst/>
                          <a:latin typeface="Century Gothic"/>
                        </a:rPr>
                        <a:t>ELV;           0-10V</a:t>
                      </a:r>
                      <a:r>
                        <a:rPr lang="en-US" sz="900" b="0" i="0" u="none" strike="noStrike" dirty="0" smtClean="0">
                          <a:solidFill>
                            <a:srgbClr val="000000"/>
                          </a:solidFill>
                          <a:effectLst/>
                          <a:latin typeface="Century Gothic"/>
                        </a:rPr>
                        <a:t>*</a:t>
                      </a:r>
                      <a:endParaRPr lang="en-US" sz="900" b="0" i="0" u="none" strike="noStrike" dirty="0">
                        <a:solidFill>
                          <a:srgbClr val="000000"/>
                        </a:solidFill>
                        <a:effectLst/>
                        <a:latin typeface="Century Gothic"/>
                      </a:endParaRPr>
                    </a:p>
                  </a:txBody>
                  <a:tcPr marL="9879" marR="9879" marT="987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r>
              <a:tr h="25224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900" b="0" i="1" u="none" strike="noStrike" dirty="0" smtClean="0">
                          <a:solidFill>
                            <a:schemeClr val="tx1">
                              <a:lumMod val="50000"/>
                            </a:schemeClr>
                          </a:solidFill>
                          <a:effectLst/>
                          <a:latin typeface="Century Gothic"/>
                        </a:rPr>
                        <a:t>400</a:t>
                      </a:r>
                      <a:endParaRPr lang="en-US" sz="900" b="0" i="1" u="none" strike="noStrike" dirty="0">
                        <a:solidFill>
                          <a:schemeClr val="tx1">
                            <a:lumMod val="50000"/>
                          </a:schemeClr>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900" b="0" i="0" u="none" strike="noStrike" dirty="0">
                          <a:solidFill>
                            <a:srgbClr val="000000"/>
                          </a:solidFill>
                          <a:effectLst/>
                          <a:latin typeface="Century Gothic"/>
                        </a:rPr>
                        <a:t>4W</a:t>
                      </a: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900" b="0" i="0" u="none" strike="noStrike" dirty="0" smtClean="0">
                          <a:solidFill>
                            <a:srgbClr val="000000"/>
                          </a:solidFill>
                          <a:effectLst/>
                          <a:latin typeface="Century Gothic"/>
                        </a:rPr>
                        <a:t>98</a:t>
                      </a:r>
                      <a:endParaRPr lang="en-US" sz="900" b="0" i="0" u="none" strike="noStrike" dirty="0">
                        <a:solidFill>
                          <a:srgbClr val="000000"/>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25224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900" b="0" i="1" u="none" strike="noStrike" dirty="0" smtClean="0">
                          <a:solidFill>
                            <a:schemeClr val="tx1">
                              <a:lumMod val="50000"/>
                            </a:schemeClr>
                          </a:solidFill>
                          <a:effectLst/>
                          <a:latin typeface="Century Gothic"/>
                        </a:rPr>
                        <a:t>570</a:t>
                      </a:r>
                      <a:endParaRPr lang="en-US" sz="900" b="0" i="1" u="none" strike="noStrike" dirty="0">
                        <a:solidFill>
                          <a:schemeClr val="tx1">
                            <a:lumMod val="50000"/>
                          </a:schemeClr>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900" b="0" i="0" u="none" strike="noStrike" dirty="0">
                          <a:solidFill>
                            <a:srgbClr val="000000"/>
                          </a:solidFill>
                          <a:effectLst/>
                          <a:latin typeface="Century Gothic"/>
                        </a:rPr>
                        <a:t>6W</a:t>
                      </a: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900" b="0" i="0" u="none" strike="noStrike" dirty="0" smtClean="0">
                          <a:solidFill>
                            <a:srgbClr val="000000"/>
                          </a:solidFill>
                          <a:effectLst/>
                          <a:latin typeface="Century Gothic"/>
                        </a:rPr>
                        <a:t>95</a:t>
                      </a: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25224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900" b="0" i="1" u="none" strike="noStrike" dirty="0" smtClean="0">
                          <a:solidFill>
                            <a:schemeClr val="tx1">
                              <a:lumMod val="50000"/>
                            </a:schemeClr>
                          </a:solidFill>
                          <a:effectLst/>
                          <a:latin typeface="Century Gothic"/>
                        </a:rPr>
                        <a:t>715</a:t>
                      </a:r>
                      <a:endParaRPr lang="en-US" sz="900" b="0" i="1" u="none" strike="noStrike" dirty="0">
                        <a:solidFill>
                          <a:schemeClr val="tx1">
                            <a:lumMod val="50000"/>
                          </a:schemeClr>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pl-PL" sz="900" b="0" i="0" u="none" strike="noStrike">
                          <a:solidFill>
                            <a:srgbClr val="000000"/>
                          </a:solidFill>
                          <a:effectLst/>
                          <a:latin typeface="Century Gothic"/>
                        </a:rPr>
                        <a:t>8W </a:t>
                      </a: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900" b="0" i="0" u="none" strike="noStrike" dirty="0" smtClean="0">
                          <a:solidFill>
                            <a:srgbClr val="000000"/>
                          </a:solidFill>
                          <a:effectLst/>
                          <a:latin typeface="Century Gothic"/>
                        </a:rPr>
                        <a:t>90</a:t>
                      </a:r>
                      <a:endParaRPr lang="en-US" sz="900" b="0" i="0" u="none" strike="noStrike" dirty="0">
                        <a:solidFill>
                          <a:srgbClr val="000000"/>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25224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900" b="0" i="1" u="none" strike="noStrike" dirty="0" smtClean="0">
                          <a:solidFill>
                            <a:schemeClr val="tx1">
                              <a:lumMod val="50000"/>
                            </a:schemeClr>
                          </a:solidFill>
                          <a:effectLst/>
                          <a:latin typeface="Century Gothic"/>
                        </a:rPr>
                        <a:t>980</a:t>
                      </a:r>
                      <a:endParaRPr lang="en-US" sz="900" b="0" i="1" u="none" strike="noStrike" dirty="0">
                        <a:solidFill>
                          <a:schemeClr val="tx1">
                            <a:lumMod val="50000"/>
                          </a:schemeClr>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ctr"/>
                      <a:r>
                        <a:rPr lang="pl-PL" sz="900" b="0" i="0" u="none" strike="noStrike">
                          <a:solidFill>
                            <a:srgbClr val="000000"/>
                          </a:solidFill>
                          <a:effectLst/>
                          <a:latin typeface="Century Gothic"/>
                        </a:rPr>
                        <a:t>10W </a:t>
                      </a:r>
                    </a:p>
                  </a:txBody>
                  <a:tcPr marL="9879" marR="9879" marT="9879"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900" b="0" i="0" u="none" strike="noStrike" dirty="0" smtClean="0">
                          <a:solidFill>
                            <a:srgbClr val="000000"/>
                          </a:solidFill>
                          <a:effectLst/>
                          <a:latin typeface="Century Gothic"/>
                        </a:rPr>
                        <a:t>98</a:t>
                      </a:r>
                      <a:endParaRPr lang="en-US" sz="900" b="0" i="0" u="none" strike="noStrike" dirty="0">
                        <a:solidFill>
                          <a:srgbClr val="000000"/>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515008">
                <a:tc vMerge="1">
                  <a:txBody>
                    <a:bodyPr/>
                    <a:lstStyle/>
                    <a:p>
                      <a:endParaRPr lang="en-US"/>
                    </a:p>
                  </a:txBody>
                  <a:tcPr/>
                </a:tc>
                <a:tc rowSpan="5">
                  <a:txBody>
                    <a:bodyPr/>
                    <a:lstStyle/>
                    <a:p>
                      <a:pPr algn="ctr" fontAlgn="ctr"/>
                      <a:r>
                        <a:rPr lang="en-US" sz="900" b="1" i="0" u="none" strike="noStrike" dirty="0">
                          <a:solidFill>
                            <a:srgbClr val="000000"/>
                          </a:solidFill>
                          <a:effectLst/>
                          <a:latin typeface="Century Gothic"/>
                        </a:rPr>
                        <a:t>L50</a:t>
                      </a:r>
                    </a:p>
                  </a:txBody>
                  <a:tcPr marL="9879" marR="9879" marT="987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1" i="0" u="none" strike="noStrike" dirty="0">
                          <a:solidFill>
                            <a:srgbClr val="000000"/>
                          </a:solidFill>
                          <a:effectLst/>
                          <a:latin typeface="Century Gothic"/>
                        </a:rPr>
                        <a:t>•</a:t>
                      </a:r>
                    </a:p>
                  </a:txBody>
                  <a:tcPr marL="9879" marR="9879" marT="9879" marB="0" anchor="ctr">
                    <a:lnL>
                      <a:noFill/>
                    </a:lnL>
                    <a:lnR>
                      <a:noFill/>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algn="ctr" fontAlgn="ctr"/>
                      <a:r>
                        <a:rPr lang="en-US" sz="900" b="1" i="0" u="none" strike="noStrike" dirty="0">
                          <a:solidFill>
                            <a:srgbClr val="000000"/>
                          </a:solidFill>
                          <a:effectLst/>
                          <a:latin typeface="Century Gothic"/>
                        </a:rPr>
                        <a:t>•</a:t>
                      </a:r>
                    </a:p>
                  </a:txBody>
                  <a:tcPr marL="9879" marR="9879" marT="9879" marB="0" anchor="ctr">
                    <a:lnL>
                      <a:noFill/>
                    </a:lnL>
                    <a:lnR>
                      <a:noFill/>
                    </a:lnR>
                    <a:lnT w="12700" cap="flat" cmpd="sng" algn="ctr">
                      <a:solidFill>
                        <a:srgbClr val="000000"/>
                      </a:solidFill>
                      <a:prstDash val="solid"/>
                      <a:round/>
                      <a:headEnd type="none" w="med" len="med"/>
                      <a:tailEnd type="none" w="med" len="med"/>
                    </a:lnT>
                    <a:lnB>
                      <a:noFill/>
                    </a:lnB>
                    <a:solidFill>
                      <a:srgbClr val="F2F2F2"/>
                    </a:solidFill>
                  </a:tcPr>
                </a:tc>
                <a:tc rowSpan="5">
                  <a:txBody>
                    <a:bodyPr/>
                    <a:lstStyle/>
                    <a:p>
                      <a:pPr algn="ctr" fontAlgn="ctr"/>
                      <a:r>
                        <a:rPr lang="fr-FR" sz="900" b="0" i="0" u="none" strike="noStrike" dirty="0">
                          <a:solidFill>
                            <a:srgbClr val="000000"/>
                          </a:solidFill>
                          <a:effectLst/>
                          <a:latin typeface="Century Gothic"/>
                        </a:rPr>
                        <a:t>1',4'</a:t>
                      </a: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0" i="1" u="none" strike="noStrike" dirty="0" smtClean="0">
                          <a:solidFill>
                            <a:schemeClr val="tx1">
                              <a:lumMod val="50000"/>
                            </a:schemeClr>
                          </a:solidFill>
                          <a:effectLst/>
                          <a:latin typeface="Century Gothic"/>
                        </a:rPr>
                        <a:t>120</a:t>
                      </a:r>
                    </a:p>
                  </a:txBody>
                  <a:tcPr marL="9879" marR="9879" marT="9879"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0" i="0" u="none" strike="noStrike" dirty="0">
                          <a:solidFill>
                            <a:srgbClr val="000000"/>
                          </a:solidFill>
                          <a:effectLst/>
                          <a:latin typeface="Century Gothic"/>
                        </a:rPr>
                        <a:t>2W</a:t>
                      </a:r>
                    </a:p>
                  </a:txBody>
                  <a:tcPr marL="9879" marR="9879" marT="9879"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0" i="0" u="none" strike="noStrike" dirty="0" smtClean="0">
                          <a:solidFill>
                            <a:srgbClr val="000000"/>
                          </a:solidFill>
                          <a:effectLst/>
                          <a:latin typeface="Century Gothic"/>
                        </a:rPr>
                        <a:t>60</a:t>
                      </a:r>
                      <a:endParaRPr lang="en-US" sz="900" b="0" i="0" u="none" strike="noStrike" dirty="0">
                        <a:solidFill>
                          <a:srgbClr val="000000"/>
                        </a:solidFill>
                        <a:effectLst/>
                        <a:latin typeface="Century Gothic"/>
                      </a:endParaRPr>
                    </a:p>
                  </a:txBody>
                  <a:tcPr marL="9879" marR="9879" marT="9879"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5">
                  <a:txBody>
                    <a:bodyPr/>
                    <a:lstStyle/>
                    <a:p>
                      <a:pPr algn="ctr" fontAlgn="ctr"/>
                      <a:r>
                        <a:rPr lang="en-US" sz="900" b="1" i="0" u="none" strike="noStrike" dirty="0" smtClean="0">
                          <a:solidFill>
                            <a:srgbClr val="000000"/>
                          </a:solidFill>
                          <a:effectLst/>
                          <a:latin typeface="Century Gothic"/>
                        </a:rPr>
                        <a:t>Cove</a:t>
                      </a:r>
                    </a:p>
                    <a:p>
                      <a:pPr algn="ctr" fontAlgn="ctr"/>
                      <a:r>
                        <a:rPr lang="en-US" sz="900" b="0" i="0" u="none" strike="noStrike" dirty="0" smtClean="0">
                          <a:solidFill>
                            <a:srgbClr val="000000"/>
                          </a:solidFill>
                          <a:effectLst/>
                          <a:latin typeface="Century Gothic"/>
                        </a:rPr>
                        <a:t>120</a:t>
                      </a:r>
                      <a:r>
                        <a:rPr lang="en-US" sz="900" b="0" i="0" u="none" strike="noStrike" dirty="0">
                          <a:solidFill>
                            <a:srgbClr val="000000"/>
                          </a:solidFill>
                          <a:effectLst/>
                          <a:latin typeface="Century Gothic"/>
                        </a:rPr>
                        <a:t>° Beam                            </a:t>
                      </a:r>
                      <a:r>
                        <a:rPr lang="en-US" sz="900" b="0" i="0" u="none" strike="noStrike" dirty="0" smtClean="0">
                          <a:solidFill>
                            <a:srgbClr val="000000"/>
                          </a:solidFill>
                          <a:effectLst/>
                          <a:latin typeface="Century Gothic"/>
                        </a:rPr>
                        <a:t>Line </a:t>
                      </a:r>
                      <a:r>
                        <a:rPr lang="en-US" sz="900" b="0" i="0" u="none" strike="noStrike" dirty="0">
                          <a:solidFill>
                            <a:srgbClr val="000000"/>
                          </a:solidFill>
                          <a:effectLst/>
                          <a:latin typeface="Century Gothic"/>
                        </a:rPr>
                        <a:t>of Light</a:t>
                      </a:r>
                      <a:br>
                        <a:rPr lang="en-US" sz="900" b="0" i="0" u="none" strike="noStrike" dirty="0">
                          <a:solidFill>
                            <a:srgbClr val="000000"/>
                          </a:solidFill>
                          <a:effectLst/>
                          <a:latin typeface="Century Gothic"/>
                        </a:rPr>
                      </a:br>
                      <a:r>
                        <a:rPr lang="en-US" sz="900" b="0" i="0" u="none" strike="noStrike" dirty="0" smtClean="0">
                          <a:solidFill>
                            <a:srgbClr val="000000"/>
                          </a:solidFill>
                          <a:effectLst/>
                          <a:latin typeface="Century Gothic"/>
                        </a:rPr>
                        <a:t>Asymmetric</a:t>
                      </a:r>
                    </a:p>
                    <a:p>
                      <a:pPr algn="ctr" fontAlgn="ctr"/>
                      <a:r>
                        <a:rPr lang="en-US" sz="900" b="0" i="0" u="none" strike="noStrike" dirty="0">
                          <a:solidFill>
                            <a:srgbClr val="000000"/>
                          </a:solidFill>
                          <a:effectLst/>
                          <a:latin typeface="Century Gothic"/>
                        </a:rPr>
                        <a:t/>
                      </a:r>
                      <a:br>
                        <a:rPr lang="en-US" sz="900" b="0" i="0" u="none" strike="noStrike" dirty="0">
                          <a:solidFill>
                            <a:srgbClr val="000000"/>
                          </a:solidFill>
                          <a:effectLst/>
                          <a:latin typeface="Century Gothic"/>
                        </a:rPr>
                      </a:br>
                      <a:r>
                        <a:rPr lang="en-US" sz="900" b="1" i="0" u="none" strike="noStrike" dirty="0" smtClean="0">
                          <a:solidFill>
                            <a:srgbClr val="000000"/>
                          </a:solidFill>
                          <a:effectLst/>
                          <a:latin typeface="Century Gothic"/>
                        </a:rPr>
                        <a:t>Graze</a:t>
                      </a:r>
                      <a:r>
                        <a:rPr lang="en-US" sz="900" b="0" i="0" u="none" strike="noStrike" dirty="0" smtClean="0">
                          <a:solidFill>
                            <a:srgbClr val="000000"/>
                          </a:solidFill>
                          <a:effectLst/>
                          <a:latin typeface="Century Gothic"/>
                        </a:rPr>
                        <a:t>                        </a:t>
                      </a:r>
                      <a:r>
                        <a:rPr lang="en-US" sz="900" b="0" i="0" u="none" strike="noStrike" dirty="0" smtClean="0">
                          <a:solidFill>
                            <a:srgbClr val="000000"/>
                          </a:solidFill>
                          <a:effectLst/>
                          <a:latin typeface="Century Gothic"/>
                        </a:rPr>
                        <a:t>(9x29</a:t>
                      </a:r>
                      <a:r>
                        <a:rPr lang="en-US" sz="900" b="0" i="0" u="none" strike="noStrike" dirty="0" smtClean="0">
                          <a:solidFill>
                            <a:srgbClr val="000000"/>
                          </a:solidFill>
                          <a:effectLst/>
                          <a:latin typeface="Century Gothic"/>
                        </a:rPr>
                        <a:t>, 9x59, </a:t>
                      </a:r>
                      <a:r>
                        <a:rPr lang="en-US" sz="900" b="0" i="0" u="none" strike="noStrike" dirty="0">
                          <a:solidFill>
                            <a:srgbClr val="000000"/>
                          </a:solidFill>
                          <a:effectLst/>
                          <a:latin typeface="Century Gothic"/>
                        </a:rPr>
                        <a:t>15x15, 15x23, 15x35, 15x65</a:t>
                      </a:r>
                      <a:r>
                        <a:rPr lang="en-US" sz="900" b="0" i="0" u="none" strike="noStrike" dirty="0" smtClean="0">
                          <a:solidFill>
                            <a:srgbClr val="000000"/>
                          </a:solidFill>
                          <a:effectLst/>
                          <a:latin typeface="Century Gothic"/>
                        </a:rPr>
                        <a:t>)</a:t>
                      </a:r>
                    </a:p>
                    <a:p>
                      <a:pPr algn="ctr" fontAlgn="ctr"/>
                      <a:endParaRPr lang="en-US" sz="900" b="0" i="0" u="none" strike="noStrike" dirty="0" smtClean="0">
                        <a:solidFill>
                          <a:srgbClr val="000000"/>
                        </a:solidFill>
                        <a:effectLst/>
                        <a:latin typeface="Century Gothic"/>
                      </a:endParaRPr>
                    </a:p>
                    <a:p>
                      <a:pPr algn="ctr" fontAlgn="ctr"/>
                      <a:r>
                        <a:rPr lang="en-US" sz="900" b="1" i="0" u="none" strike="noStrike" dirty="0" smtClean="0">
                          <a:solidFill>
                            <a:srgbClr val="000000"/>
                          </a:solidFill>
                          <a:effectLst/>
                          <a:latin typeface="Century Gothic"/>
                        </a:rPr>
                        <a:t>Wash</a:t>
                      </a:r>
                      <a:r>
                        <a:rPr lang="en-US" sz="900" b="0" i="0" u="none" strike="noStrike" dirty="0" smtClean="0">
                          <a:solidFill>
                            <a:srgbClr val="000000"/>
                          </a:solidFill>
                          <a:effectLst/>
                          <a:latin typeface="Century Gothic"/>
                        </a:rPr>
                        <a:t>                      </a:t>
                      </a:r>
                      <a:r>
                        <a:rPr lang="en-US" sz="900" b="0" i="0" u="none" strike="noStrike" dirty="0">
                          <a:solidFill>
                            <a:srgbClr val="000000"/>
                          </a:solidFill>
                          <a:effectLst/>
                          <a:latin typeface="Century Gothic"/>
                        </a:rPr>
                        <a:t>(20x20, 20X28, 20x40,  20x70, 40x40, 40x48, 40x60, 40x90, 70x70</a:t>
                      </a:r>
                      <a:r>
                        <a:rPr lang="en-US" sz="900" b="0" i="0" u="none" strike="noStrike" dirty="0" smtClean="0">
                          <a:solidFill>
                            <a:srgbClr val="000000"/>
                          </a:solidFill>
                          <a:effectLst/>
                          <a:latin typeface="Century Gothic"/>
                        </a:rPr>
                        <a:t>, 39x9, 45x15, 70x70) </a:t>
                      </a:r>
                      <a:endParaRPr lang="en-US" sz="900" b="0" i="0" u="none" strike="noStrike" dirty="0">
                        <a:solidFill>
                          <a:srgbClr val="000000"/>
                        </a:solidFill>
                        <a:effectLst/>
                        <a:latin typeface="Century Gothic"/>
                      </a:endParaRP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5">
                  <a:txBody>
                    <a:bodyPr/>
                    <a:lstStyle/>
                    <a:p>
                      <a:pPr algn="ctr" fontAlgn="ctr"/>
                      <a:r>
                        <a:rPr lang="fr-FR" sz="900" b="0" i="0" u="none" strike="noStrike" dirty="0">
                          <a:solidFill>
                            <a:srgbClr val="000000"/>
                          </a:solidFill>
                          <a:effectLst/>
                          <a:latin typeface="Century Gothic"/>
                        </a:rPr>
                        <a:t>•  </a:t>
                      </a:r>
                      <a:endParaRPr lang="fr-FR" sz="900" b="0" i="0" u="none" strike="noStrike" dirty="0" smtClean="0">
                        <a:solidFill>
                          <a:srgbClr val="000000"/>
                        </a:solidFill>
                        <a:effectLst/>
                        <a:latin typeface="Century Gothic"/>
                      </a:endParaRPr>
                    </a:p>
                    <a:p>
                      <a:pPr algn="ctr" fontAlgn="ctr"/>
                      <a:r>
                        <a:rPr lang="fr-FR" sz="900" b="0" i="0" u="none" strike="noStrike" dirty="0" smtClean="0">
                          <a:solidFill>
                            <a:srgbClr val="000000"/>
                          </a:solidFill>
                          <a:effectLst/>
                          <a:latin typeface="Century Gothic"/>
                        </a:rPr>
                        <a:t>                     </a:t>
                      </a:r>
                      <a:r>
                        <a:rPr lang="fr-FR" sz="900" b="0" i="0" u="none" strike="noStrike" dirty="0">
                          <a:solidFill>
                            <a:srgbClr val="000000"/>
                          </a:solidFill>
                          <a:effectLst/>
                          <a:latin typeface="Century Gothic"/>
                        </a:rPr>
                        <a:t>(L50 is Not </a:t>
                      </a:r>
                      <a:r>
                        <a:rPr lang="fr-FR" sz="900" b="0" i="0" u="none" strike="noStrike" dirty="0" smtClean="0">
                          <a:solidFill>
                            <a:srgbClr val="000000"/>
                          </a:solidFill>
                          <a:effectLst/>
                          <a:latin typeface="Century Gothic"/>
                        </a:rPr>
                        <a:t>avalable </a:t>
                      </a:r>
                      <a:r>
                        <a:rPr lang="fr-FR" sz="900" b="0" i="0" u="none" strike="noStrike" dirty="0">
                          <a:solidFill>
                            <a:srgbClr val="000000"/>
                          </a:solidFill>
                          <a:effectLst/>
                          <a:latin typeface="Century Gothic"/>
                        </a:rPr>
                        <a:t>in </a:t>
                      </a:r>
                      <a:r>
                        <a:rPr lang="fr-FR" sz="900" b="0" i="0" u="none" strike="noStrike" dirty="0" smtClean="0">
                          <a:solidFill>
                            <a:srgbClr val="000000"/>
                          </a:solidFill>
                          <a:effectLst/>
                          <a:latin typeface="Century Gothic"/>
                        </a:rPr>
                        <a:t>2500K</a:t>
                      </a:r>
                      <a:r>
                        <a:rPr lang="fr-FR" sz="900" b="0" i="0" u="none" strike="noStrike" dirty="0">
                          <a:solidFill>
                            <a:srgbClr val="000000"/>
                          </a:solidFill>
                          <a:effectLst/>
                          <a:latin typeface="Century Gothic"/>
                        </a:rPr>
                        <a:t>) </a:t>
                      </a: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5">
                  <a:txBody>
                    <a:bodyPr/>
                    <a:lstStyle/>
                    <a:p>
                      <a:pPr algn="ctr" fontAlgn="ctr"/>
                      <a:r>
                        <a:rPr lang="en-US" sz="900" b="0" i="0" u="none" strike="noStrike" dirty="0" smtClean="0">
                          <a:solidFill>
                            <a:srgbClr val="000000"/>
                          </a:solidFill>
                          <a:effectLst/>
                          <a:latin typeface="Century Gothic"/>
                        </a:rPr>
                        <a:t>•</a:t>
                      </a: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5">
                  <a:txBody>
                    <a:bodyPr/>
                    <a:lstStyle/>
                    <a:p>
                      <a:pPr algn="ctr" fontAlgn="ctr"/>
                      <a:r>
                        <a:rPr lang="en-US" sz="900" b="0" i="0" u="none" strike="noStrike" dirty="0" smtClean="0">
                          <a:solidFill>
                            <a:srgbClr val="000000"/>
                          </a:solidFill>
                          <a:effectLst/>
                          <a:latin typeface="Century Gothic"/>
                        </a:rPr>
                        <a:t>•</a:t>
                      </a: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a:solidFill>
                          <a:srgbClr val="000000"/>
                        </a:solidFill>
                        <a:effectLst/>
                        <a:latin typeface="Century Gothic"/>
                      </a:endParaRP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5">
                  <a:txBody>
                    <a:bodyPr/>
                    <a:lstStyle/>
                    <a:p>
                      <a:pPr algn="ctr" fontAlgn="ctr"/>
                      <a:r>
                        <a:rPr lang="en-US" sz="900" b="0" i="0" u="none" strike="noStrike" dirty="0" smtClean="0">
                          <a:solidFill>
                            <a:srgbClr val="000000"/>
                          </a:solidFill>
                          <a:effectLst/>
                          <a:latin typeface="Century Gothic"/>
                        </a:rPr>
                        <a:t>•</a:t>
                      </a: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smtClean="0">
                        <a:solidFill>
                          <a:srgbClr val="000000"/>
                        </a:solidFill>
                        <a:effectLst/>
                        <a:latin typeface="Century Gothic"/>
                      </a:endParaRPr>
                    </a:p>
                    <a:p>
                      <a:pPr algn="ctr" fontAlgn="ctr"/>
                      <a:endParaRPr lang="en-US" sz="900" b="0" i="0" u="none" strike="noStrike" dirty="0">
                        <a:solidFill>
                          <a:srgbClr val="000000"/>
                        </a:solidFill>
                        <a:effectLst/>
                        <a:latin typeface="Century Gothic"/>
                      </a:endParaRPr>
                    </a:p>
                  </a:txBody>
                  <a:tcPr marL="9879" marR="9879" marT="987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5">
                  <a:txBody>
                    <a:bodyPr/>
                    <a:lstStyle/>
                    <a:p>
                      <a:pPr algn="ctr" fontAlgn="ctr"/>
                      <a:r>
                        <a:rPr lang="en-US" sz="900" b="0" i="0" u="none" strike="noStrike" dirty="0">
                          <a:solidFill>
                            <a:srgbClr val="000000"/>
                          </a:solidFill>
                          <a:effectLst/>
                          <a:latin typeface="Century Gothic"/>
                        </a:rPr>
                        <a:t>ELV;           0-10V</a:t>
                      </a:r>
                      <a:r>
                        <a:rPr lang="en-US" sz="900" b="0" i="0" u="none" strike="noStrike" dirty="0" smtClean="0">
                          <a:solidFill>
                            <a:srgbClr val="000000"/>
                          </a:solidFill>
                          <a:effectLst/>
                          <a:latin typeface="Century Gothic"/>
                        </a:rPr>
                        <a:t>*</a:t>
                      </a:r>
                      <a:endParaRPr lang="en-US" sz="900" b="0" i="0" u="none" strike="noStrike" dirty="0">
                        <a:solidFill>
                          <a:srgbClr val="000000"/>
                        </a:solidFill>
                        <a:effectLst/>
                        <a:latin typeface="Century Gothic"/>
                      </a:endParaRPr>
                    </a:p>
                  </a:txBody>
                  <a:tcPr marL="9879" marR="9879" marT="987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15008">
                <a:tc vMerge="1">
                  <a:txBody>
                    <a:bodyPr/>
                    <a:lstStyle/>
                    <a:p>
                      <a:endParaRPr lang="en-US"/>
                    </a:p>
                  </a:txBody>
                  <a:tcPr/>
                </a:tc>
                <a:tc vMerge="1">
                  <a:txBody>
                    <a:bodyPr/>
                    <a:lstStyle/>
                    <a:p>
                      <a:endParaRPr lang="en-US"/>
                    </a:p>
                  </a:txBody>
                  <a:tcPr/>
                </a:tc>
                <a:tc>
                  <a:txBody>
                    <a:bodyPr/>
                    <a:lstStyle/>
                    <a:p>
                      <a:pPr algn="ctr" fontAlgn="ctr"/>
                      <a:r>
                        <a:rPr lang="en-US" sz="900" b="1" i="0" u="none" strike="noStrike" dirty="0">
                          <a:solidFill>
                            <a:srgbClr val="000000"/>
                          </a:solidFill>
                          <a:effectLst/>
                          <a:latin typeface="Century Gothic"/>
                        </a:rPr>
                        <a:t>•</a:t>
                      </a:r>
                    </a:p>
                  </a:txBody>
                  <a:tcPr marL="9879" marR="9879" marT="9879" marB="0" anchor="ctr">
                    <a:lnL>
                      <a:noFill/>
                    </a:lnL>
                    <a:lnR>
                      <a:noFill/>
                    </a:lnR>
                    <a:lnT>
                      <a:noFill/>
                    </a:lnT>
                    <a:lnB>
                      <a:noFill/>
                    </a:lnB>
                    <a:solidFill>
                      <a:srgbClr val="F2F2F2"/>
                    </a:solidFill>
                  </a:tcPr>
                </a:tc>
                <a:tc>
                  <a:txBody>
                    <a:bodyPr/>
                    <a:lstStyle/>
                    <a:p>
                      <a:pPr algn="ctr" fontAlgn="ctr"/>
                      <a:r>
                        <a:rPr lang="en-US" sz="900" b="1" i="0" u="none" strike="noStrike" dirty="0">
                          <a:solidFill>
                            <a:srgbClr val="000000"/>
                          </a:solidFill>
                          <a:effectLst/>
                          <a:latin typeface="Century Gothic"/>
                        </a:rPr>
                        <a:t>•</a:t>
                      </a:r>
                    </a:p>
                  </a:txBody>
                  <a:tcPr marL="9879" marR="9879" marT="9879" marB="0" anchor="ctr">
                    <a:lnL>
                      <a:noFill/>
                    </a:lnL>
                    <a:lnR>
                      <a:noFill/>
                    </a:lnR>
                    <a:lnT>
                      <a:noFill/>
                    </a:lnT>
                    <a:lnB>
                      <a:noFill/>
                    </a:lnB>
                    <a:solidFill>
                      <a:srgbClr val="F2F2F2"/>
                    </a:solidFill>
                  </a:tcPr>
                </a:tc>
                <a:tc vMerge="1">
                  <a:txBody>
                    <a:bodyPr/>
                    <a:lstStyle/>
                    <a:p>
                      <a:endParaRPr lang="en-US"/>
                    </a:p>
                  </a:txBody>
                  <a:tcPr/>
                </a:tc>
                <a:tc>
                  <a:txBody>
                    <a:bodyPr/>
                    <a:lstStyle/>
                    <a:p>
                      <a:pPr algn="ctr" fontAlgn="ctr"/>
                      <a:r>
                        <a:rPr lang="en-US" sz="900" b="0" i="1" u="none" strike="noStrike" dirty="0" smtClean="0">
                          <a:solidFill>
                            <a:schemeClr val="tx1">
                              <a:lumMod val="50000"/>
                            </a:schemeClr>
                          </a:solidFill>
                          <a:effectLst/>
                          <a:latin typeface="Century Gothic"/>
                        </a:rPr>
                        <a:t>320</a:t>
                      </a:r>
                      <a:endParaRPr lang="en-US" sz="900" b="0" i="1" u="none" strike="noStrike" dirty="0">
                        <a:solidFill>
                          <a:schemeClr val="tx1">
                            <a:lumMod val="50000"/>
                          </a:schemeClr>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0" i="0" u="none" strike="noStrike" dirty="0">
                          <a:solidFill>
                            <a:srgbClr val="000000"/>
                          </a:solidFill>
                          <a:effectLst/>
                          <a:latin typeface="Century Gothic"/>
                        </a:rPr>
                        <a:t>4W</a:t>
                      </a: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0" i="0" u="none" strike="noStrike" dirty="0" smtClean="0">
                          <a:solidFill>
                            <a:srgbClr val="000000"/>
                          </a:solidFill>
                          <a:effectLst/>
                          <a:latin typeface="Century Gothic"/>
                        </a:rPr>
                        <a:t>80</a:t>
                      </a:r>
                      <a:endParaRPr lang="en-US" sz="900" b="0" i="0" u="none" strike="noStrike" dirty="0">
                        <a:solidFill>
                          <a:srgbClr val="000000"/>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515008">
                <a:tc vMerge="1">
                  <a:txBody>
                    <a:bodyPr/>
                    <a:lstStyle/>
                    <a:p>
                      <a:endParaRPr lang="en-US"/>
                    </a:p>
                  </a:txBody>
                  <a:tcPr/>
                </a:tc>
                <a:tc vMerge="1">
                  <a:txBody>
                    <a:bodyPr/>
                    <a:lstStyle/>
                    <a:p>
                      <a:endParaRPr lang="en-US"/>
                    </a:p>
                  </a:txBody>
                  <a:tcPr/>
                </a:tc>
                <a:tc>
                  <a:txBody>
                    <a:bodyPr/>
                    <a:lstStyle/>
                    <a:p>
                      <a:pPr algn="ctr" fontAlgn="ctr"/>
                      <a:r>
                        <a:rPr lang="en-US" sz="900" b="1" i="0" u="none" strike="noStrike" dirty="0">
                          <a:solidFill>
                            <a:srgbClr val="000000"/>
                          </a:solidFill>
                          <a:effectLst/>
                          <a:latin typeface="Century Gothic"/>
                        </a:rPr>
                        <a:t>•</a:t>
                      </a:r>
                    </a:p>
                  </a:txBody>
                  <a:tcPr marL="9879" marR="9879" marT="9879" marB="0" anchor="ctr">
                    <a:lnL>
                      <a:noFill/>
                    </a:lnL>
                    <a:lnR>
                      <a:noFill/>
                    </a:lnR>
                    <a:lnT>
                      <a:noFill/>
                    </a:lnT>
                    <a:lnB>
                      <a:noFill/>
                    </a:lnB>
                    <a:solidFill>
                      <a:srgbClr val="F2F2F2"/>
                    </a:solidFill>
                  </a:tcPr>
                </a:tc>
                <a:tc>
                  <a:txBody>
                    <a:bodyPr/>
                    <a:lstStyle/>
                    <a:p>
                      <a:pPr algn="ctr" fontAlgn="ctr"/>
                      <a:r>
                        <a:rPr lang="en-US" sz="900" b="1" i="0" u="none" strike="noStrike" dirty="0">
                          <a:solidFill>
                            <a:srgbClr val="000000"/>
                          </a:solidFill>
                          <a:effectLst/>
                          <a:latin typeface="Century Gothic"/>
                        </a:rPr>
                        <a:t>•</a:t>
                      </a:r>
                    </a:p>
                  </a:txBody>
                  <a:tcPr marL="9879" marR="9879" marT="9879" marB="0" anchor="ctr">
                    <a:lnL>
                      <a:noFill/>
                    </a:lnL>
                    <a:lnR>
                      <a:noFill/>
                    </a:lnR>
                    <a:lnT>
                      <a:noFill/>
                    </a:lnT>
                    <a:lnB>
                      <a:noFill/>
                    </a:lnB>
                    <a:solidFill>
                      <a:srgbClr val="F2F2F2"/>
                    </a:solidFill>
                  </a:tcPr>
                </a:tc>
                <a:tc vMerge="1">
                  <a:txBody>
                    <a:bodyPr/>
                    <a:lstStyle/>
                    <a:p>
                      <a:endParaRPr lang="en-US"/>
                    </a:p>
                  </a:txBody>
                  <a:tcPr/>
                </a:tc>
                <a:tc>
                  <a:txBody>
                    <a:bodyPr/>
                    <a:lstStyle/>
                    <a:p>
                      <a:pPr algn="ctr" fontAlgn="ctr"/>
                      <a:r>
                        <a:rPr lang="en-US" sz="900" b="0" i="1" u="none" strike="noStrike" dirty="0" smtClean="0">
                          <a:solidFill>
                            <a:schemeClr val="tx1">
                              <a:lumMod val="50000"/>
                            </a:schemeClr>
                          </a:solidFill>
                          <a:effectLst/>
                          <a:latin typeface="Century Gothic"/>
                        </a:rPr>
                        <a:t>500</a:t>
                      </a: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0" i="0" u="none" strike="noStrike" dirty="0">
                          <a:solidFill>
                            <a:srgbClr val="000000"/>
                          </a:solidFill>
                          <a:effectLst/>
                          <a:latin typeface="Century Gothic"/>
                        </a:rPr>
                        <a:t>6W</a:t>
                      </a: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0" i="0" u="none" strike="noStrike" dirty="0" smtClean="0">
                          <a:solidFill>
                            <a:srgbClr val="000000"/>
                          </a:solidFill>
                          <a:effectLst/>
                          <a:latin typeface="Century Gothic"/>
                        </a:rPr>
                        <a:t>85</a:t>
                      </a:r>
                      <a:endParaRPr lang="en-US" sz="900" b="0" i="0" u="none" strike="noStrike" dirty="0">
                        <a:solidFill>
                          <a:srgbClr val="000000"/>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515008">
                <a:tc vMerge="1">
                  <a:txBody>
                    <a:bodyPr/>
                    <a:lstStyle/>
                    <a:p>
                      <a:endParaRPr lang="en-US"/>
                    </a:p>
                  </a:txBody>
                  <a:tcPr/>
                </a:tc>
                <a:tc vMerge="1">
                  <a:txBody>
                    <a:bodyPr/>
                    <a:lstStyle/>
                    <a:p>
                      <a:endParaRPr lang="en-US"/>
                    </a:p>
                  </a:txBody>
                  <a:tcPr/>
                </a:tc>
                <a:tc>
                  <a:txBody>
                    <a:bodyPr/>
                    <a:lstStyle/>
                    <a:p>
                      <a:pPr algn="ctr" fontAlgn="ctr"/>
                      <a:r>
                        <a:rPr lang="en-US" sz="900" b="1" i="0" u="none" strike="noStrike" dirty="0">
                          <a:solidFill>
                            <a:srgbClr val="000000"/>
                          </a:solidFill>
                          <a:effectLst/>
                          <a:latin typeface="Century Gothic"/>
                        </a:rPr>
                        <a:t>•</a:t>
                      </a:r>
                    </a:p>
                  </a:txBody>
                  <a:tcPr marL="9879" marR="9879" marT="9879" marB="0" anchor="ctr">
                    <a:lnL>
                      <a:noFill/>
                    </a:lnL>
                    <a:lnR>
                      <a:noFill/>
                    </a:lnR>
                    <a:lnT>
                      <a:noFill/>
                    </a:lnT>
                    <a:lnB>
                      <a:noFill/>
                    </a:lnB>
                    <a:solidFill>
                      <a:srgbClr val="F2F2F2"/>
                    </a:solidFill>
                  </a:tcPr>
                </a:tc>
                <a:tc>
                  <a:txBody>
                    <a:bodyPr/>
                    <a:lstStyle/>
                    <a:p>
                      <a:pPr algn="ctr" fontAlgn="ctr"/>
                      <a:r>
                        <a:rPr lang="en-US" sz="900" b="1" i="0" u="none" strike="noStrike" dirty="0">
                          <a:solidFill>
                            <a:srgbClr val="000000"/>
                          </a:solidFill>
                          <a:effectLst/>
                          <a:latin typeface="Century Gothic"/>
                        </a:rPr>
                        <a:t>•</a:t>
                      </a:r>
                    </a:p>
                  </a:txBody>
                  <a:tcPr marL="9879" marR="9879" marT="9879" marB="0" anchor="ctr">
                    <a:lnL>
                      <a:noFill/>
                    </a:lnL>
                    <a:lnR>
                      <a:noFill/>
                    </a:lnR>
                    <a:lnT>
                      <a:noFill/>
                    </a:lnT>
                    <a:lnB>
                      <a:noFill/>
                    </a:lnB>
                    <a:solidFill>
                      <a:srgbClr val="F2F2F2"/>
                    </a:solidFill>
                  </a:tcPr>
                </a:tc>
                <a:tc vMerge="1">
                  <a:txBody>
                    <a:bodyPr/>
                    <a:lstStyle/>
                    <a:p>
                      <a:endParaRPr lang="en-US"/>
                    </a:p>
                  </a:txBody>
                  <a:tcPr/>
                </a:tc>
                <a:tc>
                  <a:txBody>
                    <a:bodyPr/>
                    <a:lstStyle/>
                    <a:p>
                      <a:pPr algn="ctr" fontAlgn="ctr"/>
                      <a:r>
                        <a:rPr lang="en-US" sz="900" b="0" i="1" u="none" strike="noStrike" dirty="0" smtClean="0">
                          <a:solidFill>
                            <a:schemeClr val="tx1">
                              <a:lumMod val="50000"/>
                            </a:schemeClr>
                          </a:solidFill>
                          <a:effectLst/>
                          <a:latin typeface="Century Gothic"/>
                        </a:rPr>
                        <a:t>675</a:t>
                      </a:r>
                      <a:endParaRPr lang="en-US" sz="900" b="0" i="1" u="none" strike="noStrike" dirty="0">
                        <a:solidFill>
                          <a:schemeClr val="tx1">
                            <a:lumMod val="50000"/>
                          </a:schemeClr>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0" i="0" u="none" strike="noStrike" dirty="0">
                          <a:solidFill>
                            <a:srgbClr val="000000"/>
                          </a:solidFill>
                          <a:effectLst/>
                          <a:latin typeface="Century Gothic"/>
                        </a:rPr>
                        <a:t>8W</a:t>
                      </a: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0" i="0" u="none" strike="noStrike" dirty="0" smtClean="0">
                          <a:solidFill>
                            <a:srgbClr val="000000"/>
                          </a:solidFill>
                          <a:effectLst/>
                          <a:latin typeface="Century Gothic"/>
                        </a:rPr>
                        <a:t>85</a:t>
                      </a:r>
                      <a:endParaRPr lang="en-US" sz="900" b="0" i="0" u="none" strike="noStrike" dirty="0">
                        <a:solidFill>
                          <a:srgbClr val="000000"/>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515008">
                <a:tc vMerge="1">
                  <a:txBody>
                    <a:bodyPr/>
                    <a:lstStyle/>
                    <a:p>
                      <a:endParaRPr lang="en-US"/>
                    </a:p>
                  </a:txBody>
                  <a:tcPr/>
                </a:tc>
                <a:tc vMerge="1">
                  <a:txBody>
                    <a:bodyPr/>
                    <a:lstStyle/>
                    <a:p>
                      <a:endParaRPr lang="en-US"/>
                    </a:p>
                  </a:txBody>
                  <a:tcPr/>
                </a:tc>
                <a:tc>
                  <a:txBody>
                    <a:bodyPr/>
                    <a:lstStyle/>
                    <a:p>
                      <a:pPr algn="ctr" fontAlgn="ctr"/>
                      <a:r>
                        <a:rPr lang="en-US" sz="900" b="1" i="0" u="none" strike="noStrike" dirty="0">
                          <a:solidFill>
                            <a:srgbClr val="000000"/>
                          </a:solidFill>
                          <a:effectLst/>
                          <a:latin typeface="Century Gothic"/>
                        </a:rPr>
                        <a:t>•</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1" i="0" u="none" strike="noStrike" dirty="0">
                          <a:solidFill>
                            <a:srgbClr val="000000"/>
                          </a:solidFill>
                          <a:effectLst/>
                          <a:latin typeface="Century Gothic"/>
                        </a:rPr>
                        <a:t>•</a:t>
                      </a:r>
                    </a:p>
                  </a:txBody>
                  <a:tcPr marL="9879" marR="9879" marT="9879"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vMerge="1">
                  <a:txBody>
                    <a:bodyPr/>
                    <a:lstStyle/>
                    <a:p>
                      <a:endParaRPr lang="en-US"/>
                    </a:p>
                  </a:txBody>
                  <a:tcPr/>
                </a:tc>
                <a:tc>
                  <a:txBody>
                    <a:bodyPr/>
                    <a:lstStyle/>
                    <a:p>
                      <a:pPr algn="ctr" fontAlgn="ctr"/>
                      <a:r>
                        <a:rPr lang="en-US" sz="900" b="0" i="1" u="none" strike="noStrike" dirty="0" smtClean="0">
                          <a:solidFill>
                            <a:schemeClr val="tx1">
                              <a:lumMod val="50000"/>
                            </a:schemeClr>
                          </a:solidFill>
                          <a:effectLst/>
                          <a:latin typeface="Century Gothic"/>
                        </a:rPr>
                        <a:t>850</a:t>
                      </a:r>
                    </a:p>
                  </a:txBody>
                  <a:tcPr marL="9879" marR="9879" marT="9879"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0" i="0" u="none" strike="noStrike" dirty="0">
                          <a:solidFill>
                            <a:srgbClr val="000000"/>
                          </a:solidFill>
                          <a:effectLst/>
                          <a:latin typeface="Century Gothic"/>
                        </a:rPr>
                        <a:t>10W</a:t>
                      </a:r>
                    </a:p>
                  </a:txBody>
                  <a:tcPr marL="9879" marR="9879" marT="9879"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900" b="0" i="0" u="none" strike="noStrike" dirty="0" smtClean="0">
                          <a:solidFill>
                            <a:srgbClr val="000000"/>
                          </a:solidFill>
                          <a:effectLst/>
                          <a:latin typeface="Century Gothic"/>
                        </a:rPr>
                        <a:t>85</a:t>
                      </a:r>
                      <a:endParaRPr lang="en-US" sz="900" b="0" i="0" u="none" strike="noStrike" dirty="0">
                        <a:solidFill>
                          <a:srgbClr val="000000"/>
                        </a:solidFill>
                        <a:effectLst/>
                        <a:latin typeface="Century Gothic"/>
                      </a:endParaRPr>
                    </a:p>
                  </a:txBody>
                  <a:tcPr marL="9879" marR="9879" marT="9879"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156429">
                <a:tc>
                  <a:txBody>
                    <a:bodyPr/>
                    <a:lstStyle/>
                    <a:p>
                      <a:pPr algn="l" fontAlgn="ctr"/>
                      <a:endParaRPr lang="en-US" sz="900" b="0" i="0" u="none" strike="noStrike" dirty="0">
                        <a:solidFill>
                          <a:srgbClr val="000000"/>
                        </a:solidFill>
                        <a:effectLst/>
                        <a:latin typeface="Century Gothic"/>
                      </a:endParaRPr>
                    </a:p>
                  </a:txBody>
                  <a:tcPr marL="9879" marR="9879" marT="9879" marB="0" vert="vert270" anchor="ctr">
                    <a:lnL>
                      <a:noFill/>
                    </a:lnL>
                    <a:lnR>
                      <a:noFill/>
                    </a:lnR>
                    <a:lnT w="12700" cap="flat" cmpd="sng" algn="ctr">
                      <a:solidFill>
                        <a:srgbClr val="000000"/>
                      </a:solidFill>
                      <a:prstDash val="solid"/>
                      <a:round/>
                      <a:headEnd type="none" w="med" len="med"/>
                      <a:tailEnd type="none" w="med" len="med"/>
                    </a:lnT>
                    <a:lnB>
                      <a:noFill/>
                    </a:lnB>
                  </a:tcPr>
                </a:tc>
                <a:tc gridSpan="13">
                  <a:txBody>
                    <a:bodyPr/>
                    <a:lstStyle/>
                    <a:p>
                      <a:pPr algn="l" fontAlgn="b"/>
                      <a:r>
                        <a:rPr lang="en-US" sz="900" b="1" i="0" u="none" strike="noStrike" dirty="0">
                          <a:solidFill>
                            <a:srgbClr val="000000"/>
                          </a:solidFill>
                          <a:effectLst/>
                          <a:latin typeface="Century Gothic"/>
                        </a:rPr>
                        <a:t>* 0-10V Dimming is available using the EcoSpec® Linear Dimming Control Module </a:t>
                      </a:r>
                    </a:p>
                  </a:txBody>
                  <a:tcPr marL="9879" marR="9879" marT="9879"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56429">
                <a:tc>
                  <a:txBody>
                    <a:bodyPr/>
                    <a:lstStyle/>
                    <a:p>
                      <a:pPr algn="l" fontAlgn="ctr"/>
                      <a:endParaRPr lang="en-US" sz="900" b="0" i="0" u="none" strike="noStrike" dirty="0">
                        <a:solidFill>
                          <a:srgbClr val="000000"/>
                        </a:solidFill>
                        <a:effectLst/>
                        <a:latin typeface="Century Gothic"/>
                      </a:endParaRPr>
                    </a:p>
                  </a:txBody>
                  <a:tcPr marL="9879" marR="9879" marT="9879" marB="0" vert="vert270" anchor="ctr">
                    <a:lnL>
                      <a:noFill/>
                    </a:lnL>
                    <a:lnR>
                      <a:noFill/>
                    </a:lnR>
                    <a:lnT>
                      <a:noFill/>
                    </a:lnT>
                    <a:lnB>
                      <a:noFill/>
                    </a:lnB>
                  </a:tcPr>
                </a:tc>
                <a:tc gridSpan="13">
                  <a:txBody>
                    <a:bodyPr/>
                    <a:lstStyle/>
                    <a:p>
                      <a:pPr algn="l" fontAlgn="b"/>
                      <a:r>
                        <a:rPr lang="en-US" sz="900" b="1" i="0" u="none" strike="noStrike" dirty="0">
                          <a:solidFill>
                            <a:srgbClr val="000000"/>
                          </a:solidFill>
                          <a:effectLst/>
                          <a:latin typeface="Century Gothic"/>
                        </a:rPr>
                        <a:t>** High CRI 90+may </a:t>
                      </a:r>
                      <a:r>
                        <a:rPr lang="en-US" sz="900" b="1" i="0" u="none" strike="noStrike" dirty="0" smtClean="0">
                          <a:solidFill>
                            <a:srgbClr val="000000"/>
                          </a:solidFill>
                          <a:effectLst/>
                          <a:latin typeface="Century Gothic"/>
                        </a:rPr>
                        <a:t>is</a:t>
                      </a:r>
                      <a:r>
                        <a:rPr lang="en-US" sz="900" b="1" i="0" u="none" strike="noStrike" baseline="0" dirty="0" smtClean="0">
                          <a:solidFill>
                            <a:srgbClr val="000000"/>
                          </a:solidFill>
                          <a:effectLst/>
                          <a:latin typeface="Century Gothic"/>
                        </a:rPr>
                        <a:t> not available in 2200K, 2500K, and 5000K.</a:t>
                      </a:r>
                      <a:endParaRPr lang="en-US" sz="900" b="1" i="0" u="none" strike="noStrike" dirty="0">
                        <a:solidFill>
                          <a:srgbClr val="000000"/>
                        </a:solidFill>
                        <a:effectLst/>
                        <a:latin typeface="Century Gothic"/>
                      </a:endParaRPr>
                    </a:p>
                  </a:txBody>
                  <a:tcPr marL="9879" marR="9879" marT="987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56429">
                <a:tc>
                  <a:txBody>
                    <a:bodyPr/>
                    <a:lstStyle/>
                    <a:p>
                      <a:pPr algn="l" fontAlgn="ctr"/>
                      <a:endParaRPr lang="en-US" sz="900" b="0" i="0" u="none" strike="noStrike" dirty="0">
                        <a:solidFill>
                          <a:srgbClr val="000000"/>
                        </a:solidFill>
                        <a:effectLst/>
                        <a:latin typeface="Century Gothic"/>
                      </a:endParaRPr>
                    </a:p>
                  </a:txBody>
                  <a:tcPr marL="9879" marR="9879" marT="9879" marB="0" vert="vert270" anchor="ctr">
                    <a:lnL>
                      <a:noFill/>
                    </a:lnL>
                    <a:lnR>
                      <a:noFill/>
                    </a:lnR>
                    <a:lnT>
                      <a:noFill/>
                    </a:lnT>
                    <a:lnB>
                      <a:noFill/>
                    </a:lnB>
                  </a:tcPr>
                </a:tc>
                <a:tc gridSpan="13">
                  <a:txBody>
                    <a:bodyPr/>
                    <a:lstStyle/>
                    <a:p>
                      <a:pPr marL="0" marR="0" indent="0" algn="l" defTabSz="514350" rtl="0" eaLnBrk="1" fontAlgn="b" latinLnBrk="0" hangingPunct="1">
                        <a:lnSpc>
                          <a:spcPct val="100000"/>
                        </a:lnSpc>
                        <a:spcBef>
                          <a:spcPts val="0"/>
                        </a:spcBef>
                        <a:spcAft>
                          <a:spcPts val="0"/>
                        </a:spcAft>
                        <a:buClrTx/>
                        <a:buSzTx/>
                        <a:buFontTx/>
                        <a:buNone/>
                        <a:tabLst/>
                        <a:defRPr/>
                      </a:pPr>
                      <a:r>
                        <a:rPr lang="en-US" sz="900" b="1" i="0" u="none" strike="noStrike" dirty="0" smtClean="0">
                          <a:solidFill>
                            <a:srgbClr val="000000"/>
                          </a:solidFill>
                          <a:effectLst/>
                          <a:latin typeface="Century Gothic"/>
                        </a:rPr>
                        <a:t>Product Specs may vary. Visit www.ecosenselighting.com for up to date product specification information </a:t>
                      </a:r>
                    </a:p>
                  </a:txBody>
                  <a:tcPr marL="9879" marR="9879" marT="987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14042403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Accessories</a:t>
            </a:r>
            <a:endParaRPr lang="en-US" dirty="0"/>
          </a:p>
        </p:txBody>
      </p:sp>
      <p:pic>
        <p:nvPicPr>
          <p:cNvPr id="5" name="Picture 4"/>
          <p:cNvPicPr>
            <a:picLocks noChangeAspect="1"/>
          </p:cNvPicPr>
          <p:nvPr/>
        </p:nvPicPr>
        <p:blipFill>
          <a:blip r:embed="rId2"/>
          <a:stretch>
            <a:fillRect/>
          </a:stretch>
        </p:blipFill>
        <p:spPr>
          <a:xfrm>
            <a:off x="5261553" y="3273957"/>
            <a:ext cx="1006752" cy="254720"/>
          </a:xfrm>
          <a:prstGeom prst="rect">
            <a:avLst/>
          </a:prstGeom>
        </p:spPr>
      </p:pic>
    </p:spTree>
    <p:extLst>
      <p:ext uri="{BB962C8B-B14F-4D97-AF65-F5344CB8AC3E}">
        <p14:creationId xmlns:p14="http://schemas.microsoft.com/office/powerpoint/2010/main" val="11448295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15464" y="1216484"/>
            <a:ext cx="7779969" cy="5056156"/>
          </a:xfrm>
        </p:spPr>
        <p:txBody>
          <a:bodyPr/>
          <a:lstStyle/>
          <a:p>
            <a:pPr>
              <a:spcAft>
                <a:spcPts val="0"/>
              </a:spcAft>
              <a:buClr>
                <a:srgbClr val="78A22F"/>
              </a:buClr>
            </a:pPr>
            <a:r>
              <a:rPr lang="en-US" dirty="0"/>
              <a:t>Beautifully designed custom accessories allow for a wider range </a:t>
            </a:r>
            <a:r>
              <a:rPr lang="en-US" dirty="0" smtClean="0"/>
              <a:t>of                 product applications</a:t>
            </a:r>
            <a:br>
              <a:rPr lang="en-US" dirty="0" smtClean="0"/>
            </a:br>
            <a:endParaRPr lang="en-US" dirty="0"/>
          </a:p>
          <a:p>
            <a:pPr>
              <a:spcAft>
                <a:spcPts val="0"/>
              </a:spcAft>
              <a:buClr>
                <a:srgbClr val="78A22F"/>
              </a:buClr>
            </a:pPr>
            <a:r>
              <a:rPr lang="en-US" dirty="0" smtClean="0"/>
              <a:t>All </a:t>
            </a:r>
            <a:r>
              <a:rPr lang="en-US" dirty="0"/>
              <a:t>accessory to release day and date with the </a:t>
            </a:r>
            <a:r>
              <a:rPr lang="en-US" dirty="0" smtClean="0"/>
              <a:t>               platform</a:t>
            </a:r>
            <a:br>
              <a:rPr lang="en-US" dirty="0" smtClean="0"/>
            </a:br>
            <a:endParaRPr lang="en-US" dirty="0" smtClean="0"/>
          </a:p>
          <a:p>
            <a:pPr>
              <a:buClr>
                <a:srgbClr val="78A22F"/>
              </a:buClr>
            </a:pPr>
            <a:r>
              <a:rPr lang="en-US" dirty="0" smtClean="0"/>
              <a:t>Accessories </a:t>
            </a:r>
            <a:r>
              <a:rPr lang="en-US" dirty="0"/>
              <a:t>Include:</a:t>
            </a:r>
          </a:p>
          <a:p>
            <a:pPr marL="173038" lvl="1" indent="-166688">
              <a:lnSpc>
                <a:spcPct val="50000"/>
              </a:lnSpc>
            </a:pPr>
            <a:r>
              <a:rPr lang="en-US" dirty="0"/>
              <a:t>Louvers: Asymmetric, Symmetric &amp; Honeycomb</a:t>
            </a:r>
          </a:p>
          <a:p>
            <a:pPr marL="173038" lvl="1" indent="-166688">
              <a:lnSpc>
                <a:spcPct val="50000"/>
              </a:lnSpc>
            </a:pPr>
            <a:r>
              <a:rPr lang="en-US" dirty="0"/>
              <a:t>Snap on Frosted and Clear Lenses </a:t>
            </a:r>
          </a:p>
          <a:p>
            <a:pPr marL="173038" lvl="1" indent="-166688">
              <a:lnSpc>
                <a:spcPct val="50000"/>
              </a:lnSpc>
            </a:pPr>
            <a:r>
              <a:rPr lang="en-US" dirty="0"/>
              <a:t>Masking Plates</a:t>
            </a:r>
          </a:p>
          <a:p>
            <a:pPr marL="173038" lvl="1" indent="-166688">
              <a:lnSpc>
                <a:spcPct val="50000"/>
              </a:lnSpc>
            </a:pPr>
            <a:r>
              <a:rPr lang="en-US" dirty="0"/>
              <a:t>Mounting Track</a:t>
            </a:r>
          </a:p>
          <a:p>
            <a:pPr marL="173038" lvl="1" indent="-166688">
              <a:lnSpc>
                <a:spcPct val="50000"/>
              </a:lnSpc>
            </a:pPr>
            <a:r>
              <a:rPr lang="en-US" dirty="0"/>
              <a:t>Mounting Clips</a:t>
            </a:r>
          </a:p>
          <a:p>
            <a:pPr marL="173038" lvl="1" indent="-166688">
              <a:lnSpc>
                <a:spcPct val="50000"/>
              </a:lnSpc>
            </a:pPr>
            <a:r>
              <a:rPr lang="en-US" dirty="0"/>
              <a:t>Wall Mount Arm System </a:t>
            </a:r>
          </a:p>
          <a:p>
            <a:pPr marL="173038" lvl="1" indent="-166688">
              <a:lnSpc>
                <a:spcPct val="50000"/>
              </a:lnSpc>
            </a:pPr>
            <a:r>
              <a:rPr lang="en-US" dirty="0"/>
              <a:t>Fine Adjustment Bracket</a:t>
            </a:r>
          </a:p>
          <a:p>
            <a:pPr marL="173038" lvl="1" indent="-166688">
              <a:lnSpc>
                <a:spcPct val="50000"/>
              </a:lnSpc>
            </a:pPr>
            <a:r>
              <a:rPr lang="en-US" dirty="0"/>
              <a:t>Angle Lock Clip</a:t>
            </a:r>
          </a:p>
          <a:p>
            <a:pPr marL="173038" lvl="1" indent="-166688">
              <a:lnSpc>
                <a:spcPct val="50000"/>
              </a:lnSpc>
            </a:pPr>
            <a:r>
              <a:rPr lang="en-US" dirty="0"/>
              <a:t>L-Bracket</a:t>
            </a:r>
          </a:p>
          <a:p>
            <a:pPr marL="173038" lvl="1" indent="-166688">
              <a:lnSpc>
                <a:spcPct val="50000"/>
              </a:lnSpc>
            </a:pPr>
            <a:r>
              <a:rPr lang="en-US" dirty="0"/>
              <a:t>Landscape Mounting </a:t>
            </a:r>
            <a:r>
              <a:rPr lang="en-US" dirty="0" smtClean="0"/>
              <a:t>Stake</a:t>
            </a:r>
            <a:endParaRPr lang="en-US" dirty="0"/>
          </a:p>
        </p:txBody>
      </p:sp>
      <p:sp>
        <p:nvSpPr>
          <p:cNvPr id="6" name="Title 1"/>
          <p:cNvSpPr>
            <a:spLocks noGrp="1"/>
          </p:cNvSpPr>
          <p:nvPr>
            <p:ph type="title"/>
          </p:nvPr>
        </p:nvSpPr>
        <p:spPr>
          <a:xfrm>
            <a:off x="362545" y="256291"/>
            <a:ext cx="8229600" cy="666750"/>
          </a:xfrm>
        </p:spPr>
        <p:txBody>
          <a:bodyPr>
            <a:normAutofit/>
          </a:bodyPr>
          <a:lstStyle/>
          <a:p>
            <a:r>
              <a:rPr lang="en-US" dirty="0" smtClean="0"/>
              <a:t>TRŌV | Accessories</a:t>
            </a:r>
            <a:endParaRPr lang="en-US" dirty="0"/>
          </a:p>
        </p:txBody>
      </p:sp>
      <p:pic>
        <p:nvPicPr>
          <p:cNvPr id="7" name="Picture 6"/>
          <p:cNvPicPr>
            <a:picLocks noChangeAspect="1"/>
          </p:cNvPicPr>
          <p:nvPr/>
        </p:nvPicPr>
        <p:blipFill>
          <a:blip r:embed="rId2"/>
          <a:stretch>
            <a:fillRect/>
          </a:stretch>
        </p:blipFill>
        <p:spPr>
          <a:xfrm>
            <a:off x="7903596" y="1321430"/>
            <a:ext cx="798749" cy="199687"/>
          </a:xfrm>
          <a:prstGeom prst="rect">
            <a:avLst/>
          </a:prstGeom>
        </p:spPr>
      </p:pic>
      <p:pic>
        <p:nvPicPr>
          <p:cNvPr id="8" name="Picture 7"/>
          <p:cNvPicPr>
            <a:picLocks noChangeAspect="1"/>
          </p:cNvPicPr>
          <p:nvPr/>
        </p:nvPicPr>
        <p:blipFill>
          <a:blip r:embed="rId2"/>
          <a:stretch>
            <a:fillRect/>
          </a:stretch>
        </p:blipFill>
        <p:spPr>
          <a:xfrm>
            <a:off x="5599876" y="2115647"/>
            <a:ext cx="798749" cy="199687"/>
          </a:xfrm>
          <a:prstGeom prst="rect">
            <a:avLst/>
          </a:prstGeom>
        </p:spPr>
      </p:pic>
    </p:spTree>
    <p:extLst>
      <p:ext uri="{BB962C8B-B14F-4D97-AF65-F5344CB8AC3E}">
        <p14:creationId xmlns:p14="http://schemas.microsoft.com/office/powerpoint/2010/main" val="41552794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544" y="1216484"/>
            <a:ext cx="8523879" cy="4479350"/>
          </a:xfrm>
        </p:spPr>
        <p:txBody>
          <a:bodyPr/>
          <a:lstStyle/>
          <a:p>
            <a:pPr marL="173038" indent="-173038">
              <a:buClr>
                <a:srgbClr val="78A22F"/>
              </a:buClr>
              <a:buFont typeface="Arial"/>
              <a:buChar char="•"/>
            </a:pPr>
            <a:r>
              <a:rPr lang="en-US" sz="1600" b="0" dirty="0" smtClean="0"/>
              <a:t>Tr</a:t>
            </a:r>
            <a:r>
              <a:rPr lang="en-US" sz="1600" b="0" dirty="0"/>
              <a:t>ō</a:t>
            </a:r>
            <a:r>
              <a:rPr lang="en-US" sz="1600" b="0" dirty="0" smtClean="0"/>
              <a:t>v </a:t>
            </a:r>
            <a:r>
              <a:rPr lang="en-US" sz="1600" b="0" dirty="0"/>
              <a:t>louvers provide cutoff of glare for wall grazing applications where </a:t>
            </a:r>
            <a:r>
              <a:rPr lang="en-US" sz="1600" b="0" dirty="0" smtClean="0"/>
              <a:t>the </a:t>
            </a:r>
            <a:r>
              <a:rPr lang="en-US" sz="1600" b="0" dirty="0"/>
              <a:t>fixtures are visible without any significant light loss.</a:t>
            </a:r>
          </a:p>
          <a:p>
            <a:pPr marL="173038" indent="-173038">
              <a:buClr>
                <a:srgbClr val="78A22F"/>
              </a:buClr>
              <a:buFont typeface="Arial"/>
              <a:buChar char="•"/>
            </a:pPr>
            <a:r>
              <a:rPr lang="en-US" sz="1600" b="0" dirty="0"/>
              <a:t>Asymmetric and Symmetric louvers for L50</a:t>
            </a:r>
          </a:p>
          <a:p>
            <a:pPr marL="173038" indent="-173038">
              <a:buClr>
                <a:srgbClr val="78A22F"/>
              </a:buClr>
              <a:buFont typeface="Arial"/>
              <a:buChar char="•"/>
            </a:pPr>
            <a:r>
              <a:rPr lang="en-US" sz="1600" b="0" dirty="0"/>
              <a:t>1’ lengths only with light leak gasket one both ends</a:t>
            </a:r>
          </a:p>
          <a:p>
            <a:pPr marL="173038" indent="-173038">
              <a:buClr>
                <a:srgbClr val="78A22F"/>
              </a:buClr>
              <a:buFont typeface="Arial"/>
              <a:buChar char="•"/>
            </a:pPr>
            <a:r>
              <a:rPr lang="en-US" sz="1600" b="0" dirty="0"/>
              <a:t>Will be made from High impact, UV stabilized, Non-Corrosive, Polycarbonate</a:t>
            </a:r>
          </a:p>
          <a:p>
            <a:pPr marL="173038" indent="-173038">
              <a:buClr>
                <a:srgbClr val="78A22F"/>
              </a:buClr>
              <a:buFont typeface="Arial"/>
              <a:buChar char="•"/>
            </a:pPr>
            <a:r>
              <a:rPr lang="en-US" sz="1600" b="0" dirty="0"/>
              <a:t>Textured PC will provide a nice finish that will never fade</a:t>
            </a:r>
          </a:p>
          <a:p>
            <a:pPr marL="173038" indent="-173038">
              <a:buClr>
                <a:srgbClr val="78A22F"/>
              </a:buClr>
              <a:buFont typeface="Arial"/>
              <a:buChar char="•"/>
            </a:pPr>
            <a:r>
              <a:rPr lang="en-US" sz="1600" b="0" dirty="0"/>
              <a:t>Injection Molded PC part will greatly reduce cost   </a:t>
            </a:r>
          </a:p>
        </p:txBody>
      </p:sp>
      <p:sp>
        <p:nvSpPr>
          <p:cNvPr id="4" name="Title 1"/>
          <p:cNvSpPr>
            <a:spLocks noGrp="1"/>
          </p:cNvSpPr>
          <p:nvPr>
            <p:ph type="title"/>
          </p:nvPr>
        </p:nvSpPr>
        <p:spPr>
          <a:xfrm>
            <a:off x="362545" y="256291"/>
            <a:ext cx="8229600" cy="666750"/>
          </a:xfrm>
        </p:spPr>
        <p:txBody>
          <a:bodyPr>
            <a:normAutofit/>
          </a:bodyPr>
          <a:lstStyle/>
          <a:p>
            <a:r>
              <a:rPr lang="en-US" dirty="0" smtClean="0"/>
              <a:t>TRŌV | Louvers</a:t>
            </a:r>
            <a:endParaRPr lang="en-US"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023507" y="3614659"/>
            <a:ext cx="5201951" cy="2374618"/>
          </a:xfrm>
          <a:prstGeom prst="rect">
            <a:avLst/>
          </a:prstGeom>
        </p:spPr>
      </p:pic>
    </p:spTree>
    <p:extLst>
      <p:ext uri="{BB962C8B-B14F-4D97-AF65-F5344CB8AC3E}">
        <p14:creationId xmlns:p14="http://schemas.microsoft.com/office/powerpoint/2010/main" val="12076893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62545" y="256291"/>
            <a:ext cx="8229600" cy="666750"/>
          </a:xfrm>
        </p:spPr>
        <p:txBody>
          <a:bodyPr>
            <a:normAutofit/>
          </a:bodyPr>
          <a:lstStyle/>
          <a:p>
            <a:r>
              <a:rPr lang="en-US" dirty="0" smtClean="0"/>
              <a:t>TRŌV | Honeycomb Louver</a:t>
            </a:r>
            <a:endParaRPr lang="en-US" dirty="0"/>
          </a:p>
        </p:txBody>
      </p:sp>
      <p:sp>
        <p:nvSpPr>
          <p:cNvPr id="6" name="Content Placeholder 2"/>
          <p:cNvSpPr>
            <a:spLocks noGrp="1"/>
          </p:cNvSpPr>
          <p:nvPr>
            <p:ph idx="1"/>
          </p:nvPr>
        </p:nvSpPr>
        <p:spPr>
          <a:xfrm>
            <a:off x="362545" y="1216484"/>
            <a:ext cx="8229600" cy="4479350"/>
          </a:xfrm>
        </p:spPr>
        <p:txBody>
          <a:bodyPr/>
          <a:lstStyle/>
          <a:p>
            <a:pPr marL="173038" indent="-173038">
              <a:buClr>
                <a:srgbClr val="78A22F"/>
              </a:buClr>
              <a:buFont typeface="Arial"/>
              <a:buChar char="•"/>
            </a:pPr>
            <a:r>
              <a:rPr lang="en-US" sz="1600" b="0" dirty="0" smtClean="0"/>
              <a:t>Trōv </a:t>
            </a:r>
            <a:r>
              <a:rPr lang="en-US" sz="1600" b="0" dirty="0"/>
              <a:t>Honeycomb Louvers provide excellent cutoff of glare for wall grazing applications where the fixtures are visible.</a:t>
            </a:r>
          </a:p>
          <a:p>
            <a:pPr marL="173038" indent="-173038">
              <a:buClr>
                <a:srgbClr val="78A22F"/>
              </a:buClr>
              <a:buFont typeface="Arial"/>
              <a:buChar char="•"/>
            </a:pPr>
            <a:r>
              <a:rPr lang="en-US" sz="1600" b="0" dirty="0"/>
              <a:t>Snap on honeycomb louver only adds 3/8” to the height of the L50</a:t>
            </a:r>
          </a:p>
          <a:p>
            <a:pPr marL="173038" indent="-173038">
              <a:buClr>
                <a:srgbClr val="78A22F"/>
              </a:buClr>
              <a:buFont typeface="Arial"/>
              <a:buChar char="•"/>
            </a:pPr>
            <a:r>
              <a:rPr lang="en-US" sz="1600" b="0" dirty="0"/>
              <a:t>1’ lengths only with light leak gasket one both ends</a:t>
            </a:r>
          </a:p>
          <a:p>
            <a:pPr marL="173038" indent="-173038">
              <a:buClr>
                <a:srgbClr val="78A22F"/>
              </a:buClr>
              <a:buFont typeface="Arial"/>
              <a:buChar char="•"/>
            </a:pPr>
            <a:r>
              <a:rPr lang="en-US" sz="1600" b="0" dirty="0"/>
              <a:t>Will be made from High impact, UV stabilized, Non-Corrosive, Polycarbonate</a:t>
            </a:r>
          </a:p>
          <a:p>
            <a:pPr marL="173038" indent="-173038">
              <a:buClr>
                <a:srgbClr val="78A22F"/>
              </a:buClr>
              <a:buFont typeface="Arial"/>
              <a:buChar char="•"/>
            </a:pPr>
            <a:r>
              <a:rPr lang="en-US" sz="1600" b="0" dirty="0"/>
              <a:t>Textured PC will provide a nice finish that will never fade</a:t>
            </a:r>
          </a:p>
          <a:p>
            <a:pPr marL="173038" indent="-173038">
              <a:buClr>
                <a:srgbClr val="78A22F"/>
              </a:buClr>
              <a:buFont typeface="Arial"/>
              <a:buChar char="•"/>
            </a:pPr>
            <a:r>
              <a:rPr lang="en-US" sz="1600" b="0" dirty="0"/>
              <a:t>Injection Molded PC part will greatly reduce cost   </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411596" y="3548584"/>
            <a:ext cx="6131497" cy="2440693"/>
          </a:xfrm>
          <a:prstGeom prst="rect">
            <a:avLst/>
          </a:prstGeom>
        </p:spPr>
      </p:pic>
    </p:spTree>
    <p:extLst>
      <p:ext uri="{BB962C8B-B14F-4D97-AF65-F5344CB8AC3E}">
        <p14:creationId xmlns:p14="http://schemas.microsoft.com/office/powerpoint/2010/main" val="26992035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545" y="1216484"/>
            <a:ext cx="8182079" cy="4479350"/>
          </a:xfrm>
        </p:spPr>
        <p:txBody>
          <a:bodyPr/>
          <a:lstStyle/>
          <a:p>
            <a:pPr marL="173038" indent="-173038">
              <a:buClr>
                <a:srgbClr val="78A22F"/>
              </a:buClr>
              <a:buFont typeface="Arial"/>
              <a:buChar char="•"/>
            </a:pPr>
            <a:r>
              <a:rPr lang="en-US" sz="1600" b="0" dirty="0" smtClean="0"/>
              <a:t>Trōv </a:t>
            </a:r>
            <a:r>
              <a:rPr lang="en-US" sz="1600" b="0" dirty="0"/>
              <a:t>Snap on Frosted Lenses are used to diffuse light for applications where the fixture is visible.</a:t>
            </a:r>
          </a:p>
          <a:p>
            <a:pPr marL="173038" indent="-173038">
              <a:buClr>
                <a:srgbClr val="78A22F"/>
              </a:buClr>
              <a:buFont typeface="Arial"/>
              <a:buChar char="•"/>
            </a:pPr>
            <a:r>
              <a:rPr lang="en-US" sz="1600" b="0" dirty="0" smtClean="0"/>
              <a:t>Trōv </a:t>
            </a:r>
            <a:r>
              <a:rPr lang="en-US" sz="1600" b="0" dirty="0"/>
              <a:t>Snap on Clear Lenses are used to hold Rosco/Lee coloring </a:t>
            </a:r>
            <a:r>
              <a:rPr lang="en-US" sz="1600" b="0" dirty="0" smtClean="0"/>
              <a:t>films </a:t>
            </a:r>
            <a:br>
              <a:rPr lang="en-US" sz="1600" b="0" dirty="0" smtClean="0"/>
            </a:br>
            <a:r>
              <a:rPr lang="en-US" sz="1600" b="0" dirty="0" smtClean="0"/>
              <a:t>(</a:t>
            </a:r>
            <a:r>
              <a:rPr lang="en-US" sz="1600" b="0" dirty="0"/>
              <a:t>Film supplied and installed by others)</a:t>
            </a:r>
          </a:p>
          <a:p>
            <a:pPr marL="173038" indent="-173038">
              <a:buClr>
                <a:srgbClr val="78A22F"/>
              </a:buClr>
              <a:buFont typeface="Arial"/>
              <a:buChar char="•"/>
            </a:pPr>
            <a:r>
              <a:rPr lang="en-US" sz="1600" b="0" dirty="0"/>
              <a:t>1’ and 4’ lenses snap on to fixtures without any tools. </a:t>
            </a:r>
            <a:r>
              <a:rPr lang="en-US" sz="1600" b="0" dirty="0" smtClean="0"/>
              <a:t>They </a:t>
            </a:r>
            <a:r>
              <a:rPr lang="en-US" sz="1600" b="0" dirty="0"/>
              <a:t>can be added after the fixtures are already installed</a:t>
            </a:r>
            <a:r>
              <a:rPr lang="en-US" sz="1600" b="0" dirty="0" smtClean="0"/>
              <a:t>.</a:t>
            </a:r>
            <a:endParaRPr lang="en-US" sz="1600" b="0" dirty="0"/>
          </a:p>
        </p:txBody>
      </p:sp>
      <p:sp>
        <p:nvSpPr>
          <p:cNvPr id="4" name="Title 1"/>
          <p:cNvSpPr>
            <a:spLocks noGrp="1"/>
          </p:cNvSpPr>
          <p:nvPr>
            <p:ph type="title"/>
          </p:nvPr>
        </p:nvSpPr>
        <p:spPr>
          <a:xfrm>
            <a:off x="362545" y="256291"/>
            <a:ext cx="8229600" cy="666750"/>
          </a:xfrm>
        </p:spPr>
        <p:txBody>
          <a:bodyPr>
            <a:normAutofit/>
          </a:bodyPr>
          <a:lstStyle/>
          <a:p>
            <a:r>
              <a:rPr lang="en-US" dirty="0" smtClean="0"/>
              <a:t>TRŌV | Snap On Frosted And Clear Lens</a:t>
            </a:r>
            <a:endParaRPr lang="en-US" dirty="0"/>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3438" y="3004896"/>
            <a:ext cx="4433371" cy="1935851"/>
          </a:xfrm>
          <a:prstGeom prst="rect">
            <a:avLst/>
          </a:prstGeom>
        </p:spPr>
      </p:pic>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15622" y="3959783"/>
            <a:ext cx="4330291" cy="1961928"/>
          </a:xfrm>
          <a:prstGeom prst="rect">
            <a:avLst/>
          </a:prstGeom>
        </p:spPr>
      </p:pic>
    </p:spTree>
    <p:extLst>
      <p:ext uri="{BB962C8B-B14F-4D97-AF65-F5344CB8AC3E}">
        <p14:creationId xmlns:p14="http://schemas.microsoft.com/office/powerpoint/2010/main" val="19162165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TRŌV | Freedom to Create</a:t>
            </a:r>
            <a:endParaRPr lang="en-US" dirty="0"/>
          </a:p>
        </p:txBody>
      </p:sp>
      <p:sp>
        <p:nvSpPr>
          <p:cNvPr id="8" name="Content Placeholder 7"/>
          <p:cNvSpPr>
            <a:spLocks noGrp="1"/>
          </p:cNvSpPr>
          <p:nvPr>
            <p:ph idx="1"/>
          </p:nvPr>
        </p:nvSpPr>
        <p:spPr>
          <a:xfrm>
            <a:off x="209006" y="1069763"/>
            <a:ext cx="4542301" cy="5009173"/>
          </a:xfrm>
        </p:spPr>
        <p:txBody>
          <a:bodyPr/>
          <a:lstStyle/>
          <a:p>
            <a:r>
              <a:rPr lang="en-US" b="0" dirty="0">
                <a:solidFill>
                  <a:srgbClr val="78A22F"/>
                </a:solidFill>
                <a:latin typeface="Century Gothic"/>
                <a:cs typeface="Century Gothic"/>
              </a:rPr>
              <a:t>TRŌV </a:t>
            </a:r>
            <a:r>
              <a:rPr lang="en-US" b="0" dirty="0" smtClean="0">
                <a:solidFill>
                  <a:srgbClr val="78A22F"/>
                </a:solidFill>
                <a:latin typeface="Century Gothic"/>
                <a:cs typeface="Century Gothic"/>
              </a:rPr>
              <a:t>is the Freedom </a:t>
            </a:r>
            <a:r>
              <a:rPr lang="en-US" b="0" dirty="0">
                <a:solidFill>
                  <a:srgbClr val="78A22F"/>
                </a:solidFill>
                <a:latin typeface="Century Gothic"/>
                <a:cs typeface="Century Gothic"/>
              </a:rPr>
              <a:t>to Create</a:t>
            </a:r>
          </a:p>
          <a:p>
            <a:pPr marL="0" indent="0">
              <a:spcAft>
                <a:spcPts val="0"/>
              </a:spcAft>
              <a:buNone/>
            </a:pPr>
            <a:endParaRPr lang="en-US" dirty="0"/>
          </a:p>
          <a:p>
            <a:r>
              <a:rPr lang="en-US" dirty="0">
                <a:solidFill>
                  <a:srgbClr val="78A22F"/>
                </a:solidFill>
                <a:latin typeface="Century Gothic"/>
                <a:cs typeface="Century Gothic"/>
              </a:rPr>
              <a:t>Create scenes</a:t>
            </a:r>
          </a:p>
          <a:p>
            <a:endParaRPr lang="en-US" dirty="0">
              <a:solidFill>
                <a:srgbClr val="78A22F"/>
              </a:solidFill>
              <a:latin typeface="Century Gothic"/>
              <a:cs typeface="Century Gothic"/>
            </a:endParaRPr>
          </a:p>
          <a:p>
            <a:r>
              <a:rPr lang="en-US" dirty="0">
                <a:solidFill>
                  <a:srgbClr val="78A22F"/>
                </a:solidFill>
                <a:latin typeface="Century Gothic"/>
                <a:cs typeface="Century Gothic"/>
              </a:rPr>
              <a:t>Create colors</a:t>
            </a:r>
          </a:p>
          <a:p>
            <a:endParaRPr lang="en-US" dirty="0">
              <a:solidFill>
                <a:srgbClr val="78A22F"/>
              </a:solidFill>
              <a:latin typeface="Century Gothic"/>
              <a:cs typeface="Century Gothic"/>
            </a:endParaRPr>
          </a:p>
          <a:p>
            <a:r>
              <a:rPr lang="en-US" dirty="0" smtClean="0">
                <a:solidFill>
                  <a:srgbClr val="78A22F"/>
                </a:solidFill>
                <a:latin typeface="Century Gothic"/>
                <a:cs typeface="Century Gothic"/>
              </a:rPr>
              <a:t>Create </a:t>
            </a:r>
            <a:r>
              <a:rPr lang="en-US" dirty="0">
                <a:solidFill>
                  <a:srgbClr val="78A22F"/>
                </a:solidFill>
                <a:latin typeface="Century Gothic"/>
                <a:cs typeface="Century Gothic"/>
              </a:rPr>
              <a:t>textures</a:t>
            </a:r>
          </a:p>
          <a:p>
            <a:endParaRPr lang="en-US" dirty="0">
              <a:solidFill>
                <a:srgbClr val="78A22F"/>
              </a:solidFill>
              <a:latin typeface="Century Gothic"/>
              <a:cs typeface="Century Gothic"/>
            </a:endParaRPr>
          </a:p>
          <a:p>
            <a:r>
              <a:rPr lang="en-US" dirty="0">
                <a:solidFill>
                  <a:srgbClr val="78A22F"/>
                </a:solidFill>
                <a:latin typeface="Century Gothic"/>
                <a:cs typeface="Century Gothic"/>
              </a:rPr>
              <a:t>Create quality</a:t>
            </a:r>
          </a:p>
          <a:p>
            <a:endParaRPr lang="en-US" dirty="0">
              <a:solidFill>
                <a:srgbClr val="78A22F"/>
              </a:solidFill>
              <a:latin typeface="Century Gothic"/>
              <a:cs typeface="Century Gothic"/>
            </a:endParaRPr>
          </a:p>
          <a:p>
            <a:r>
              <a:rPr lang="en-US" dirty="0">
                <a:solidFill>
                  <a:srgbClr val="78A22F"/>
                </a:solidFill>
                <a:latin typeface="Century Gothic"/>
                <a:cs typeface="Century Gothic"/>
              </a:rPr>
              <a:t>Create anywhere</a:t>
            </a:r>
          </a:p>
          <a:p>
            <a:pPr marL="0" indent="0">
              <a:spcAft>
                <a:spcPts val="0"/>
              </a:spcAft>
              <a:buNone/>
            </a:pPr>
            <a:endParaRPr lang="en-US" dirty="0" smtClean="0"/>
          </a:p>
          <a:p>
            <a:pPr marL="0" indent="0">
              <a:spcAft>
                <a:spcPts val="0"/>
              </a:spcAft>
              <a:buNone/>
            </a:pPr>
            <a:endParaRPr lang="en-US" dirty="0"/>
          </a:p>
          <a:p>
            <a:pPr marL="0" indent="0">
              <a:spcAft>
                <a:spcPts val="0"/>
              </a:spcAft>
              <a:buNone/>
            </a:pP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8201" y="1069763"/>
            <a:ext cx="3763944" cy="4721438"/>
          </a:xfrm>
          <a:prstGeom prst="rect">
            <a:avLst/>
          </a:prstGeom>
        </p:spPr>
      </p:pic>
      <p:sp>
        <p:nvSpPr>
          <p:cNvPr id="4" name="TextBox 3"/>
          <p:cNvSpPr txBox="1"/>
          <p:nvPr/>
        </p:nvSpPr>
        <p:spPr>
          <a:xfrm>
            <a:off x="4751307" y="5817326"/>
            <a:ext cx="4279482" cy="261610"/>
          </a:xfrm>
          <a:prstGeom prst="rect">
            <a:avLst/>
          </a:prstGeom>
        </p:spPr>
        <p:txBody>
          <a:bodyPr wrap="square" rtlCol="0">
            <a:spAutoFit/>
          </a:bodyPr>
          <a:lstStyle/>
          <a:p>
            <a:pPr marL="0" marR="0" indent="0" algn="l" defTabSz="914400" rtl="0" eaLnBrk="1" fontAlgn="auto" latinLnBrk="0" hangingPunct="1">
              <a:lnSpc>
                <a:spcPct val="100000"/>
              </a:lnSpc>
              <a:spcBef>
                <a:spcPct val="0"/>
              </a:spcBef>
              <a:spcAft>
                <a:spcPts val="0"/>
              </a:spcAft>
              <a:buClrTx/>
              <a:buSzTx/>
              <a:buFontTx/>
              <a:buNone/>
              <a:tabLst/>
            </a:pPr>
            <a:r>
              <a:rPr kumimoji="0" lang="en-US" sz="1100" i="1" u="none" strike="noStrike" kern="1200" spc="0" normalizeH="0" baseline="0" noProof="0" dirty="0" smtClean="0">
                <a:ln>
                  <a:noFill/>
                </a:ln>
                <a:solidFill>
                  <a:schemeClr val="tx1"/>
                </a:solidFill>
                <a:effectLst/>
                <a:uLnTx/>
                <a:uFillTx/>
                <a:latin typeface="Century Gothic" pitchFamily="34" charset="0"/>
                <a:ea typeface="+mj-ea"/>
                <a:cs typeface="+mj-cs"/>
              </a:rPr>
              <a:t>Photo by </a:t>
            </a:r>
            <a:r>
              <a:rPr kumimoji="0" lang="en-US" sz="1100" i="1" u="none" strike="noStrike" kern="1200" spc="0" normalizeH="0" baseline="0" noProof="0" dirty="0" err="1" smtClean="0">
                <a:ln>
                  <a:noFill/>
                </a:ln>
                <a:solidFill>
                  <a:schemeClr val="tx1"/>
                </a:solidFill>
                <a:effectLst/>
                <a:uLnTx/>
                <a:uFillTx/>
                <a:latin typeface="Century Gothic" pitchFamily="34" charset="0"/>
                <a:ea typeface="+mj-ea"/>
                <a:cs typeface="+mj-cs"/>
              </a:rPr>
              <a:t>Gjon</a:t>
            </a:r>
            <a:r>
              <a:rPr kumimoji="0" lang="en-US" sz="1100" i="1" u="none" strike="noStrike" kern="1200" spc="0" normalizeH="0" baseline="0" noProof="0" dirty="0" smtClean="0">
                <a:ln>
                  <a:noFill/>
                </a:ln>
                <a:solidFill>
                  <a:schemeClr val="tx1"/>
                </a:solidFill>
                <a:effectLst/>
                <a:uLnTx/>
                <a:uFillTx/>
                <a:latin typeface="Century Gothic" pitchFamily="34" charset="0"/>
                <a:ea typeface="+mj-ea"/>
                <a:cs typeface="+mj-cs"/>
              </a:rPr>
              <a:t> </a:t>
            </a:r>
            <a:r>
              <a:rPr kumimoji="0" lang="en-US" sz="1100" i="1" u="none" strike="noStrike" kern="1200" spc="0" normalizeH="0" baseline="0" noProof="0" dirty="0" err="1" smtClean="0">
                <a:ln>
                  <a:noFill/>
                </a:ln>
                <a:solidFill>
                  <a:schemeClr val="tx1"/>
                </a:solidFill>
                <a:effectLst/>
                <a:uLnTx/>
                <a:uFillTx/>
                <a:latin typeface="Century Gothic" pitchFamily="34" charset="0"/>
                <a:ea typeface="+mj-ea"/>
                <a:cs typeface="+mj-cs"/>
              </a:rPr>
              <a:t>Mili</a:t>
            </a:r>
            <a:r>
              <a:rPr kumimoji="0" lang="en-US" sz="1100" i="1" u="none" strike="noStrike" kern="1200" spc="0" normalizeH="0" baseline="0" noProof="0" dirty="0" smtClean="0">
                <a:ln>
                  <a:noFill/>
                </a:ln>
                <a:solidFill>
                  <a:schemeClr val="tx1"/>
                </a:solidFill>
                <a:effectLst/>
                <a:uLnTx/>
                <a:uFillTx/>
                <a:latin typeface="Century Gothic" pitchFamily="34" charset="0"/>
                <a:ea typeface="+mj-ea"/>
                <a:cs typeface="+mj-cs"/>
              </a:rPr>
              <a:t> via Life Magazine. Pablo Picasso 1949.</a:t>
            </a:r>
          </a:p>
        </p:txBody>
      </p:sp>
    </p:spTree>
    <p:extLst>
      <p:ext uri="{BB962C8B-B14F-4D97-AF65-F5344CB8AC3E}">
        <p14:creationId xmlns:p14="http://schemas.microsoft.com/office/powerpoint/2010/main" val="35804757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545" y="1216484"/>
            <a:ext cx="8536756" cy="4479350"/>
          </a:xfrm>
        </p:spPr>
        <p:txBody>
          <a:bodyPr/>
          <a:lstStyle/>
          <a:p>
            <a:pPr marL="173038" indent="-173038">
              <a:buClr>
                <a:srgbClr val="78A22F"/>
              </a:buClr>
              <a:buFont typeface="Arial"/>
              <a:buChar char="•"/>
            </a:pPr>
            <a:r>
              <a:rPr lang="en-US" sz="1600" b="0" dirty="0" smtClean="0"/>
              <a:t>Trōv </a:t>
            </a:r>
            <a:r>
              <a:rPr lang="en-US" sz="1600" b="0" dirty="0"/>
              <a:t>Masking plates are used when no structure exist to hide the fixture. </a:t>
            </a:r>
            <a:r>
              <a:rPr lang="en-US" sz="1600" b="0" dirty="0" smtClean="0"/>
              <a:t/>
            </a:r>
            <a:br>
              <a:rPr lang="en-US" sz="1600" b="0" dirty="0" smtClean="0"/>
            </a:br>
            <a:r>
              <a:rPr lang="en-US" sz="1600" b="0" dirty="0" smtClean="0"/>
              <a:t>Masking </a:t>
            </a:r>
            <a:r>
              <a:rPr lang="en-US" sz="1600" b="0" dirty="0"/>
              <a:t>plates can be installed before the fixtures and can be painted in the field.</a:t>
            </a:r>
          </a:p>
          <a:p>
            <a:pPr marL="173038" indent="-173038">
              <a:buClr>
                <a:srgbClr val="78A22F"/>
              </a:buClr>
              <a:buFont typeface="Arial"/>
              <a:buChar char="•"/>
            </a:pPr>
            <a:r>
              <a:rPr lang="en-US" sz="1600" b="0" dirty="0"/>
              <a:t>3” Masking plate is standard </a:t>
            </a:r>
          </a:p>
          <a:p>
            <a:pPr marL="173038" indent="-173038">
              <a:buClr>
                <a:srgbClr val="78A22F"/>
              </a:buClr>
              <a:buFont typeface="Arial"/>
              <a:buChar char="•"/>
            </a:pPr>
            <a:r>
              <a:rPr lang="en-US" sz="1600" b="0" dirty="0"/>
              <a:t>Custom Heights can be made/ordered</a:t>
            </a:r>
          </a:p>
          <a:p>
            <a:pPr marL="173038" indent="-173038">
              <a:buClr>
                <a:srgbClr val="78A22F"/>
              </a:buClr>
              <a:buFont typeface="Arial"/>
              <a:buChar char="•"/>
            </a:pPr>
            <a:r>
              <a:rPr lang="en-US" sz="1600" b="0" dirty="0"/>
              <a:t>Finish: Brushed clear anodized aluminum </a:t>
            </a:r>
          </a:p>
          <a:p>
            <a:pPr marL="173038" indent="-173038">
              <a:buClr>
                <a:srgbClr val="78A22F"/>
              </a:buClr>
              <a:buFont typeface="Arial"/>
              <a:buChar char="•"/>
            </a:pPr>
            <a:r>
              <a:rPr lang="en-US" sz="1600" b="0" dirty="0"/>
              <a:t>Lengths: 1’ and 4’ </a:t>
            </a:r>
            <a:r>
              <a:rPr lang="en-US" sz="1600" b="0" dirty="0" smtClean="0"/>
              <a:t>Available</a:t>
            </a:r>
            <a:endParaRPr lang="en-US" sz="1600" b="0" dirty="0"/>
          </a:p>
        </p:txBody>
      </p:sp>
      <p:sp>
        <p:nvSpPr>
          <p:cNvPr id="4" name="Title 1"/>
          <p:cNvSpPr>
            <a:spLocks noGrp="1"/>
          </p:cNvSpPr>
          <p:nvPr>
            <p:ph type="title"/>
          </p:nvPr>
        </p:nvSpPr>
        <p:spPr>
          <a:xfrm>
            <a:off x="362545" y="256291"/>
            <a:ext cx="8229600" cy="666750"/>
          </a:xfrm>
        </p:spPr>
        <p:txBody>
          <a:bodyPr>
            <a:normAutofit/>
          </a:bodyPr>
          <a:lstStyle/>
          <a:p>
            <a:r>
              <a:rPr lang="en-US" dirty="0" smtClean="0"/>
              <a:t>TRŌV | Masking Plates</a:t>
            </a:r>
            <a:endParaRPr lang="en-US"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9437" t="11540" r="12535" b="4855"/>
          <a:stretch/>
        </p:blipFill>
        <p:spPr>
          <a:xfrm>
            <a:off x="236516" y="3214521"/>
            <a:ext cx="3462195" cy="2774756"/>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5493" t="19261" r="6338" b="17849"/>
          <a:stretch/>
        </p:blipFill>
        <p:spPr>
          <a:xfrm>
            <a:off x="3698710" y="3214521"/>
            <a:ext cx="5200591" cy="2774756"/>
          </a:xfrm>
          <a:prstGeom prst="rect">
            <a:avLst/>
          </a:prstGeom>
        </p:spPr>
      </p:pic>
    </p:spTree>
    <p:extLst>
      <p:ext uri="{BB962C8B-B14F-4D97-AF65-F5344CB8AC3E}">
        <p14:creationId xmlns:p14="http://schemas.microsoft.com/office/powerpoint/2010/main" val="21569203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73038" indent="-173038">
              <a:buClr>
                <a:srgbClr val="78A22F"/>
              </a:buClr>
              <a:buFont typeface="Arial"/>
              <a:buChar char="•"/>
            </a:pPr>
            <a:r>
              <a:rPr lang="en-US" sz="1600" b="0" dirty="0"/>
              <a:t>Track and clips are used when the mounting needs to be done before the fixtures</a:t>
            </a:r>
            <a:r>
              <a:rPr lang="en-US" sz="1600" b="0" dirty="0" smtClean="0"/>
              <a:t>. The </a:t>
            </a:r>
            <a:r>
              <a:rPr lang="en-US" sz="1600" b="0" dirty="0"/>
              <a:t>track can be screwed into place before the space in finished.  Painting and plastering can be done with the track installed.  The Clips are then snapped into the fixture then snapped on the track making final installation easier. </a:t>
            </a:r>
          </a:p>
          <a:p>
            <a:pPr marL="173038" indent="-173038">
              <a:buClr>
                <a:srgbClr val="78A22F"/>
              </a:buClr>
              <a:buFont typeface="Arial"/>
              <a:buChar char="•"/>
            </a:pPr>
            <a:r>
              <a:rPr lang="en-US" sz="1600" b="0" dirty="0"/>
              <a:t>Lengths: 1’ and 4’ field cuttable mounting </a:t>
            </a:r>
            <a:r>
              <a:rPr lang="en-US" sz="1600" b="0" dirty="0" smtClean="0"/>
              <a:t>track</a:t>
            </a:r>
            <a:endParaRPr lang="en-US" sz="1600" b="0" dirty="0"/>
          </a:p>
        </p:txBody>
      </p:sp>
      <p:sp>
        <p:nvSpPr>
          <p:cNvPr id="4" name="Title 1"/>
          <p:cNvSpPr>
            <a:spLocks noGrp="1"/>
          </p:cNvSpPr>
          <p:nvPr>
            <p:ph type="title"/>
          </p:nvPr>
        </p:nvSpPr>
        <p:spPr>
          <a:xfrm>
            <a:off x="362545" y="256291"/>
            <a:ext cx="8229600" cy="666750"/>
          </a:xfrm>
        </p:spPr>
        <p:txBody>
          <a:bodyPr>
            <a:normAutofit/>
          </a:bodyPr>
          <a:lstStyle/>
          <a:p>
            <a:r>
              <a:rPr lang="en-US" dirty="0" smtClean="0"/>
              <a:t>TRŌV | Mounting Track &amp; Clips</a:t>
            </a:r>
            <a:endParaRPr lang="en-US"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20" t="14211" r="6626" b="9281"/>
          <a:stretch/>
        </p:blipFill>
        <p:spPr>
          <a:xfrm>
            <a:off x="2197785" y="2768959"/>
            <a:ext cx="4769685" cy="3092969"/>
          </a:xfrm>
          <a:prstGeom prst="rect">
            <a:avLst/>
          </a:prstGeom>
        </p:spPr>
      </p:pic>
    </p:spTree>
    <p:extLst>
      <p:ext uri="{BB962C8B-B14F-4D97-AF65-F5344CB8AC3E}">
        <p14:creationId xmlns:p14="http://schemas.microsoft.com/office/powerpoint/2010/main" val="12496537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557" y="997720"/>
            <a:ext cx="8527665" cy="2498716"/>
          </a:xfrm>
        </p:spPr>
        <p:txBody>
          <a:bodyPr/>
          <a:lstStyle/>
          <a:p>
            <a:pPr marL="173038" indent="-173038">
              <a:spcAft>
                <a:spcPts val="400"/>
              </a:spcAft>
              <a:buClr>
                <a:srgbClr val="78A22F"/>
              </a:buClr>
              <a:buFont typeface="Arial"/>
              <a:buChar char="•"/>
            </a:pPr>
            <a:r>
              <a:rPr lang="en-US" sz="1600" b="0" dirty="0" smtClean="0"/>
              <a:t>Trōv </a:t>
            </a:r>
            <a:r>
              <a:rPr lang="en-US" sz="1600" b="0" dirty="0"/>
              <a:t>mounting arms are used when there is no structure to mount the fixture away from the wall.  </a:t>
            </a:r>
          </a:p>
          <a:p>
            <a:pPr marL="173038" indent="-173038">
              <a:spcAft>
                <a:spcPts val="400"/>
              </a:spcAft>
              <a:buClr>
                <a:srgbClr val="78A22F"/>
              </a:buClr>
              <a:buFont typeface="Arial"/>
              <a:buChar char="•"/>
            </a:pPr>
            <a:r>
              <a:rPr lang="en-US" sz="1600" b="0" dirty="0"/>
              <a:t>Available is 6”, 12”, 18” &amp; 24” lengths</a:t>
            </a:r>
          </a:p>
          <a:p>
            <a:pPr marL="173038" indent="-173038">
              <a:spcAft>
                <a:spcPts val="0"/>
              </a:spcAft>
              <a:buClr>
                <a:srgbClr val="78A22F"/>
              </a:buClr>
              <a:buFont typeface="Arial"/>
              <a:buChar char="•"/>
            </a:pPr>
            <a:r>
              <a:rPr lang="en-US" sz="1600" b="0" dirty="0"/>
              <a:t>Finish: </a:t>
            </a:r>
            <a:endParaRPr lang="en-US" sz="1600" b="0" dirty="0" smtClean="0"/>
          </a:p>
          <a:p>
            <a:pPr marL="349250" lvl="1">
              <a:lnSpc>
                <a:spcPct val="70000"/>
              </a:lnSpc>
              <a:spcAft>
                <a:spcPts val="0"/>
              </a:spcAft>
            </a:pPr>
            <a:r>
              <a:rPr lang="en-US" dirty="0" smtClean="0"/>
              <a:t>End and Joining Plate: Brushed clear anodized aluminum </a:t>
            </a:r>
          </a:p>
          <a:p>
            <a:pPr marL="349250" lvl="1">
              <a:lnSpc>
                <a:spcPct val="80000"/>
              </a:lnSpc>
              <a:spcAft>
                <a:spcPts val="0"/>
              </a:spcAft>
            </a:pPr>
            <a:r>
              <a:rPr lang="en-US" dirty="0" smtClean="0"/>
              <a:t>Arms </a:t>
            </a:r>
            <a:r>
              <a:rPr lang="en-US" dirty="0"/>
              <a:t>and Canopy: Painted </a:t>
            </a:r>
            <a:r>
              <a:rPr lang="en-US" dirty="0" smtClean="0"/>
              <a:t>Silver</a:t>
            </a:r>
            <a:endParaRPr lang="en-US" dirty="0"/>
          </a:p>
        </p:txBody>
      </p:sp>
      <p:sp>
        <p:nvSpPr>
          <p:cNvPr id="4" name="Title 1"/>
          <p:cNvSpPr>
            <a:spLocks noGrp="1"/>
          </p:cNvSpPr>
          <p:nvPr>
            <p:ph type="title"/>
          </p:nvPr>
        </p:nvSpPr>
        <p:spPr>
          <a:xfrm>
            <a:off x="362545" y="256291"/>
            <a:ext cx="8229600" cy="666750"/>
          </a:xfrm>
        </p:spPr>
        <p:txBody>
          <a:bodyPr>
            <a:normAutofit/>
          </a:bodyPr>
          <a:lstStyle/>
          <a:p>
            <a:r>
              <a:rPr lang="en-US" dirty="0" smtClean="0"/>
              <a:t>TRŌV | Wall Mount Arm </a:t>
            </a:r>
            <a:r>
              <a:rPr lang="en-US" dirty="0"/>
              <a:t>System</a:t>
            </a:r>
          </a:p>
        </p:txBody>
      </p:sp>
      <p:sp>
        <p:nvSpPr>
          <p:cNvPr id="6" name="Content Placeholder 2"/>
          <p:cNvSpPr txBox="1">
            <a:spLocks/>
          </p:cNvSpPr>
          <p:nvPr/>
        </p:nvSpPr>
        <p:spPr>
          <a:xfrm>
            <a:off x="398689" y="2625682"/>
            <a:ext cx="4086881" cy="3440476"/>
          </a:xfrm>
          <a:prstGeom prst="rect">
            <a:avLst/>
          </a:prstGeom>
        </p:spPr>
        <p:txBody>
          <a:bodyPr/>
          <a:lstStyle>
            <a:lvl1pPr marL="0" indent="0" algn="l" rtl="0" eaLnBrk="0" fontAlgn="base" hangingPunct="0">
              <a:spcBef>
                <a:spcPct val="0"/>
              </a:spcBef>
              <a:spcAft>
                <a:spcPts val="800"/>
              </a:spcAft>
              <a:buClr>
                <a:srgbClr val="7A8D47"/>
              </a:buClr>
              <a:buSzPct val="100000"/>
              <a:buFont typeface="Arial"/>
              <a:buNone/>
              <a:defRPr sz="1800" b="1" kern="1200" baseline="0">
                <a:solidFill>
                  <a:srgbClr val="4C4C4C"/>
                </a:solidFill>
                <a:latin typeface="Arial"/>
                <a:ea typeface="ＭＳ Ｐゴシック" charset="0"/>
                <a:cs typeface="Arial"/>
              </a:defRPr>
            </a:lvl1pPr>
            <a:lvl2pPr marL="166688" indent="-160338" algn="l" rtl="0" eaLnBrk="0" fontAlgn="base" hangingPunct="0">
              <a:spcBef>
                <a:spcPct val="20000"/>
              </a:spcBef>
              <a:spcAft>
                <a:spcPts val="800"/>
              </a:spcAft>
              <a:buClr>
                <a:srgbClr val="7A8D47"/>
              </a:buClr>
              <a:buSzPct val="100000"/>
              <a:buFont typeface="Arial"/>
              <a:buChar char="•"/>
              <a:defRPr sz="1600" b="0" kern="1200" baseline="0">
                <a:solidFill>
                  <a:srgbClr val="4C4C4C"/>
                </a:solidFill>
                <a:latin typeface="Arial"/>
                <a:ea typeface="ＭＳ Ｐゴシック" charset="0"/>
                <a:cs typeface="Arial"/>
              </a:defRPr>
            </a:lvl2pPr>
            <a:lvl3pPr marL="287338" indent="-128588" algn="l" rtl="0" eaLnBrk="0" fontAlgn="base" hangingPunct="0">
              <a:spcBef>
                <a:spcPct val="20000"/>
              </a:spcBef>
              <a:spcAft>
                <a:spcPts val="800"/>
              </a:spcAft>
              <a:buClr>
                <a:srgbClr val="7A8D47"/>
              </a:buClr>
              <a:buFont typeface="Arial"/>
              <a:buChar char="•"/>
              <a:defRPr sz="1400" b="0" kern="1200" baseline="0">
                <a:solidFill>
                  <a:srgbClr val="4C4C4C"/>
                </a:solidFill>
                <a:latin typeface="Arial"/>
                <a:ea typeface="ＭＳ Ｐゴシック" charset="0"/>
                <a:cs typeface="Arial"/>
              </a:defRPr>
            </a:lvl3pPr>
            <a:lvl4pPr marL="465138" indent="-128588" algn="l" rtl="0" eaLnBrk="0" fontAlgn="base" hangingPunct="0">
              <a:spcBef>
                <a:spcPct val="20000"/>
              </a:spcBef>
              <a:spcAft>
                <a:spcPts val="800"/>
              </a:spcAft>
              <a:buClr>
                <a:srgbClr val="7A8D47"/>
              </a:buClr>
              <a:buFont typeface="Arial"/>
              <a:buChar char="•"/>
              <a:defRPr sz="1200" b="0" kern="1200" baseline="0">
                <a:solidFill>
                  <a:srgbClr val="4C4C4C"/>
                </a:solidFill>
                <a:latin typeface="Arial"/>
                <a:ea typeface="ＭＳ Ｐゴシック" charset="0"/>
                <a:cs typeface="Arial"/>
              </a:defRPr>
            </a:lvl4pPr>
            <a:lvl5pPr marL="569913" indent="-128588" algn="l" rtl="0" eaLnBrk="0" fontAlgn="base" hangingPunct="0">
              <a:spcBef>
                <a:spcPct val="20000"/>
              </a:spcBef>
              <a:spcAft>
                <a:spcPts val="800"/>
              </a:spcAft>
              <a:buClr>
                <a:srgbClr val="7A8D47"/>
              </a:buClr>
              <a:buFont typeface="Arial"/>
              <a:buChar char="•"/>
              <a:defRPr sz="1000" b="0" kern="1200" baseline="0">
                <a:solidFill>
                  <a:srgbClr val="4C4C4C"/>
                </a:solidFill>
                <a:latin typeface="Arial"/>
                <a:ea typeface="ＭＳ Ｐゴシック" charset="0"/>
                <a:cs typeface="Arial"/>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a:lstStyle>
          <a:p>
            <a:pPr>
              <a:spcAft>
                <a:spcPts val="0"/>
              </a:spcAft>
              <a:buClr>
                <a:srgbClr val="78A22F"/>
              </a:buClr>
            </a:pPr>
            <a:r>
              <a:rPr lang="en-US" sz="1400" dirty="0"/>
              <a:t>How it works:</a:t>
            </a:r>
          </a:p>
          <a:p>
            <a:pPr lvl="1">
              <a:spcAft>
                <a:spcPts val="200"/>
              </a:spcAft>
              <a:buClr>
                <a:srgbClr val="78A22F"/>
              </a:buClr>
            </a:pPr>
            <a:r>
              <a:rPr lang="en-US" sz="1400" dirty="0"/>
              <a:t>The mounting plate directly mounts to all common junction boxes</a:t>
            </a:r>
          </a:p>
          <a:p>
            <a:pPr lvl="1">
              <a:spcAft>
                <a:spcPts val="200"/>
              </a:spcAft>
              <a:buClr>
                <a:srgbClr val="78A22F"/>
              </a:buClr>
            </a:pPr>
            <a:r>
              <a:rPr lang="en-US" sz="1400" dirty="0"/>
              <a:t>The mounting arm will then hook onto the plate so the leader cable can be easily wired without having to hold the arm up</a:t>
            </a:r>
          </a:p>
          <a:p>
            <a:pPr lvl="1">
              <a:spcAft>
                <a:spcPts val="200"/>
              </a:spcAft>
              <a:buClr>
                <a:srgbClr val="78A22F"/>
              </a:buClr>
            </a:pPr>
            <a:r>
              <a:rPr lang="en-US" sz="1400" dirty="0"/>
              <a:t>Canopy installs without any visible hardware</a:t>
            </a:r>
          </a:p>
          <a:p>
            <a:pPr lvl="1">
              <a:spcAft>
                <a:spcPts val="200"/>
              </a:spcAft>
              <a:buClr>
                <a:srgbClr val="78A22F"/>
              </a:buClr>
            </a:pPr>
            <a:r>
              <a:rPr lang="en-US" sz="1400" dirty="0"/>
              <a:t>Leader cable will run through the arm to be </a:t>
            </a:r>
            <a:r>
              <a:rPr lang="en-US" sz="1400" dirty="0" smtClean="0"/>
              <a:t>out </a:t>
            </a:r>
            <a:r>
              <a:rPr lang="en-US" sz="1400" dirty="0"/>
              <a:t>of view</a:t>
            </a:r>
          </a:p>
          <a:p>
            <a:pPr lvl="1">
              <a:spcAft>
                <a:spcPts val="200"/>
              </a:spcAft>
              <a:buClr>
                <a:srgbClr val="78A22F"/>
              </a:buClr>
            </a:pPr>
            <a:r>
              <a:rPr lang="en-US" sz="1400" dirty="0"/>
              <a:t>Joining connector will be covered by joining plate</a:t>
            </a:r>
          </a:p>
          <a:p>
            <a:pPr lvl="1">
              <a:spcAft>
                <a:spcPts val="200"/>
              </a:spcAft>
              <a:buClr>
                <a:srgbClr val="78A22F"/>
              </a:buClr>
            </a:pPr>
            <a:r>
              <a:rPr lang="en-US" sz="1400" dirty="0"/>
              <a:t>End and joining plates will be finished to match fixture.  Arms and canopy will be painted </a:t>
            </a:r>
            <a:r>
              <a:rPr lang="en-US" sz="1400" dirty="0" smtClean="0"/>
              <a:t>silver</a:t>
            </a:r>
            <a:endParaRPr lang="en-US" sz="1400"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b="-28"/>
          <a:stretch/>
        </p:blipFill>
        <p:spPr>
          <a:xfrm>
            <a:off x="4485570" y="2833920"/>
            <a:ext cx="4305761" cy="3024000"/>
          </a:xfrm>
          <a:prstGeom prst="rect">
            <a:avLst/>
          </a:prstGeom>
        </p:spPr>
      </p:pic>
    </p:spTree>
    <p:extLst>
      <p:ext uri="{BB962C8B-B14F-4D97-AF65-F5344CB8AC3E}">
        <p14:creationId xmlns:p14="http://schemas.microsoft.com/office/powerpoint/2010/main" val="12952849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544" y="1216484"/>
            <a:ext cx="8622702" cy="4479350"/>
          </a:xfrm>
        </p:spPr>
        <p:txBody>
          <a:bodyPr/>
          <a:lstStyle/>
          <a:p>
            <a:pPr marL="173038" indent="-173038">
              <a:buClr>
                <a:srgbClr val="78A22F"/>
              </a:buClr>
              <a:buFont typeface="Arial"/>
              <a:buChar char="•"/>
            </a:pPr>
            <a:r>
              <a:rPr lang="en-US" sz="1600" b="0" dirty="0" smtClean="0"/>
              <a:t>Trōv </a:t>
            </a:r>
            <a:r>
              <a:rPr lang="en-US" sz="1600" b="0" dirty="0"/>
              <a:t>Fine Adjustment Brackets are ideal for applications that require angle adjustments smaller than 15º</a:t>
            </a:r>
          </a:p>
          <a:p>
            <a:pPr marL="173038" indent="-173038">
              <a:buClr>
                <a:srgbClr val="78A22F"/>
              </a:buClr>
              <a:buFont typeface="Arial"/>
              <a:buChar char="•"/>
            </a:pPr>
            <a:r>
              <a:rPr lang="en-US" sz="1600" b="0" dirty="0"/>
              <a:t>Standard fixture adjustment angle: 15º</a:t>
            </a:r>
          </a:p>
          <a:p>
            <a:pPr marL="173038" indent="-173038">
              <a:buClr>
                <a:srgbClr val="78A22F"/>
              </a:buClr>
              <a:buFont typeface="Arial"/>
              <a:buChar char="•"/>
            </a:pPr>
            <a:r>
              <a:rPr lang="en-US" sz="1600" b="0" dirty="0"/>
              <a:t>Fine adjustable bracket can be set to any angle from 1º to </a:t>
            </a:r>
            <a:r>
              <a:rPr lang="en-US" sz="1600" b="0" dirty="0" smtClean="0"/>
              <a:t>15º</a:t>
            </a:r>
            <a:endParaRPr lang="en-US" sz="1600" b="0" dirty="0"/>
          </a:p>
        </p:txBody>
      </p:sp>
      <p:sp>
        <p:nvSpPr>
          <p:cNvPr id="4" name="Title 1"/>
          <p:cNvSpPr>
            <a:spLocks noGrp="1"/>
          </p:cNvSpPr>
          <p:nvPr>
            <p:ph type="title"/>
          </p:nvPr>
        </p:nvSpPr>
        <p:spPr>
          <a:xfrm>
            <a:off x="362545" y="256291"/>
            <a:ext cx="8229600" cy="666750"/>
          </a:xfrm>
        </p:spPr>
        <p:txBody>
          <a:bodyPr>
            <a:normAutofit/>
          </a:bodyPr>
          <a:lstStyle/>
          <a:p>
            <a:r>
              <a:rPr lang="en-US" dirty="0" smtClean="0"/>
              <a:t>TRŌV | Fine Adjustment Bracket</a:t>
            </a:r>
            <a:endParaRPr lang="en-US"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1550" t="23348" r="8873" b="12631"/>
          <a:stretch/>
        </p:blipFill>
        <p:spPr>
          <a:xfrm>
            <a:off x="5035827" y="3016060"/>
            <a:ext cx="3870066" cy="2328890"/>
          </a:xfrm>
          <a:prstGeom prst="rect">
            <a:avLst/>
          </a:prstGeom>
        </p:spPr>
      </p:pic>
      <p:pic>
        <p:nvPicPr>
          <p:cNvPr id="5" name="Picture 4"/>
          <p:cNvPicPr>
            <a:picLocks noChangeAspect="1"/>
          </p:cNvPicPr>
          <p:nvPr/>
        </p:nvPicPr>
        <p:blipFill>
          <a:blip r:embed="rId3"/>
          <a:stretch>
            <a:fillRect/>
          </a:stretch>
        </p:blipFill>
        <p:spPr>
          <a:xfrm>
            <a:off x="362545" y="3016060"/>
            <a:ext cx="4673282" cy="2328890"/>
          </a:xfrm>
          <a:prstGeom prst="rect">
            <a:avLst/>
          </a:prstGeom>
        </p:spPr>
      </p:pic>
    </p:spTree>
    <p:extLst>
      <p:ext uri="{BB962C8B-B14F-4D97-AF65-F5344CB8AC3E}">
        <p14:creationId xmlns:p14="http://schemas.microsoft.com/office/powerpoint/2010/main" val="19520890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73038" indent="-173038">
              <a:buClr>
                <a:srgbClr val="78A22F"/>
              </a:buClr>
              <a:buFont typeface="Arial"/>
              <a:buChar char="•"/>
            </a:pPr>
            <a:r>
              <a:rPr lang="en-US" sz="1600" b="0" dirty="0" smtClean="0"/>
              <a:t>Trōv </a:t>
            </a:r>
            <a:r>
              <a:rPr lang="en-US" sz="1600" b="0" dirty="0"/>
              <a:t>Angle Locks are used to prevent accidental fixture adjustment</a:t>
            </a:r>
          </a:p>
          <a:p>
            <a:pPr marL="173038" indent="-173038">
              <a:buClr>
                <a:srgbClr val="78A22F"/>
              </a:buClr>
              <a:buFont typeface="Arial"/>
              <a:buChar char="•"/>
            </a:pPr>
            <a:r>
              <a:rPr lang="en-US" sz="1600" b="0" dirty="0"/>
              <a:t>Easy to install angle locks works without any tools </a:t>
            </a:r>
          </a:p>
          <a:p>
            <a:pPr marL="173038" indent="-173038">
              <a:buClr>
                <a:srgbClr val="78A22F"/>
              </a:buClr>
              <a:buFont typeface="Arial"/>
              <a:buChar char="•"/>
            </a:pPr>
            <a:r>
              <a:rPr lang="en-US" sz="1600" b="0" dirty="0"/>
              <a:t>Simply break off the tabs to get to the desired angle</a:t>
            </a:r>
          </a:p>
          <a:p>
            <a:pPr marL="173038" indent="-173038">
              <a:buClr>
                <a:srgbClr val="78A22F"/>
              </a:buClr>
              <a:buFont typeface="Arial"/>
              <a:buChar char="•"/>
            </a:pPr>
            <a:r>
              <a:rPr lang="en-US" sz="1600" b="0" dirty="0"/>
              <a:t>Snap on underneath the led </a:t>
            </a:r>
            <a:r>
              <a:rPr lang="en-US" sz="1600" b="0" dirty="0" smtClean="0"/>
              <a:t>module</a:t>
            </a:r>
            <a:endParaRPr lang="en-US" sz="1600" b="0" dirty="0"/>
          </a:p>
        </p:txBody>
      </p:sp>
      <p:sp>
        <p:nvSpPr>
          <p:cNvPr id="4" name="Title 1"/>
          <p:cNvSpPr>
            <a:spLocks noGrp="1"/>
          </p:cNvSpPr>
          <p:nvPr>
            <p:ph type="title"/>
          </p:nvPr>
        </p:nvSpPr>
        <p:spPr>
          <a:xfrm>
            <a:off x="362545" y="256291"/>
            <a:ext cx="8229600" cy="666750"/>
          </a:xfrm>
        </p:spPr>
        <p:txBody>
          <a:bodyPr>
            <a:normAutofit/>
          </a:bodyPr>
          <a:lstStyle/>
          <a:p>
            <a:r>
              <a:rPr lang="en-US" dirty="0" smtClean="0"/>
              <a:t>TRŌV | Angle Lock Clip</a:t>
            </a:r>
            <a:endParaRPr lang="en-US" dirty="0"/>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01101" y="3350871"/>
            <a:ext cx="5314051" cy="2546449"/>
          </a:xfrm>
          <a:prstGeom prst="rect">
            <a:avLst/>
          </a:prstGeom>
        </p:spPr>
      </p:pic>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955198" y="3343950"/>
            <a:ext cx="2848615" cy="2543904"/>
          </a:xfrm>
          <a:prstGeom prst="rect">
            <a:avLst/>
          </a:prstGeom>
        </p:spPr>
      </p:pic>
    </p:spTree>
    <p:extLst>
      <p:ext uri="{BB962C8B-B14F-4D97-AF65-F5344CB8AC3E}">
        <p14:creationId xmlns:p14="http://schemas.microsoft.com/office/powerpoint/2010/main" val="32181228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spcAft>
                <a:spcPts val="200"/>
              </a:spcAft>
              <a:buClr>
                <a:srgbClr val="78A22F"/>
              </a:buClr>
            </a:pPr>
            <a:r>
              <a:rPr lang="en-US" sz="1600" dirty="0" smtClean="0"/>
              <a:t>Trōv </a:t>
            </a:r>
            <a:r>
              <a:rPr lang="en-US" sz="1600" dirty="0"/>
              <a:t>L-Brackets are used to:</a:t>
            </a:r>
          </a:p>
          <a:p>
            <a:pPr lvl="1">
              <a:spcAft>
                <a:spcPts val="200"/>
              </a:spcAft>
            </a:pPr>
            <a:r>
              <a:rPr lang="en-US" dirty="0"/>
              <a:t>Mount the fixture on it’s side which is ideal for low profile coves while aiming the fixture </a:t>
            </a:r>
          </a:p>
          <a:p>
            <a:pPr lvl="1">
              <a:spcAft>
                <a:spcPts val="200"/>
              </a:spcAft>
            </a:pPr>
            <a:r>
              <a:rPr lang="en-US" dirty="0"/>
              <a:t>Mount the fixture directly to the wall which is ideal when no other structure exist</a:t>
            </a:r>
            <a:r>
              <a:rPr lang="en-US" dirty="0" smtClean="0"/>
              <a:t>.</a:t>
            </a:r>
            <a:endParaRPr lang="en-US" dirty="0"/>
          </a:p>
        </p:txBody>
      </p:sp>
      <p:sp>
        <p:nvSpPr>
          <p:cNvPr id="4" name="Title 1"/>
          <p:cNvSpPr>
            <a:spLocks noGrp="1"/>
          </p:cNvSpPr>
          <p:nvPr>
            <p:ph type="title"/>
          </p:nvPr>
        </p:nvSpPr>
        <p:spPr>
          <a:xfrm>
            <a:off x="362545" y="256291"/>
            <a:ext cx="8229600" cy="666750"/>
          </a:xfrm>
        </p:spPr>
        <p:txBody>
          <a:bodyPr>
            <a:normAutofit/>
          </a:bodyPr>
          <a:lstStyle/>
          <a:p>
            <a:r>
              <a:rPr lang="en-US" dirty="0" smtClean="0"/>
              <a:t>TRŌV | L-Bracket</a:t>
            </a:r>
            <a:endParaRPr lang="en-US"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816865" y="2670832"/>
            <a:ext cx="2990797" cy="3025001"/>
          </a:xfrm>
          <a:prstGeom prst="rect">
            <a:avLst/>
          </a:prstGeom>
        </p:spPr>
      </p:pic>
      <p:pic>
        <p:nvPicPr>
          <p:cNvPr id="2" name="Picture 1"/>
          <p:cNvPicPr>
            <a:picLocks noChangeAspect="1"/>
          </p:cNvPicPr>
          <p:nvPr/>
        </p:nvPicPr>
        <p:blipFill>
          <a:blip r:embed="rId3"/>
          <a:stretch>
            <a:fillRect/>
          </a:stretch>
        </p:blipFill>
        <p:spPr>
          <a:xfrm>
            <a:off x="472102" y="2670833"/>
            <a:ext cx="5344763" cy="3025001"/>
          </a:xfrm>
          <a:prstGeom prst="rect">
            <a:avLst/>
          </a:prstGeom>
        </p:spPr>
      </p:pic>
    </p:spTree>
    <p:extLst>
      <p:ext uri="{BB962C8B-B14F-4D97-AF65-F5344CB8AC3E}">
        <p14:creationId xmlns:p14="http://schemas.microsoft.com/office/powerpoint/2010/main" val="23013254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545" y="1216484"/>
            <a:ext cx="3698095" cy="4913860"/>
          </a:xfrm>
        </p:spPr>
        <p:txBody>
          <a:bodyPr/>
          <a:lstStyle/>
          <a:p>
            <a:pPr marL="173038" indent="-173038">
              <a:buClr>
                <a:srgbClr val="78A22F"/>
              </a:buClr>
              <a:buFont typeface="Arial"/>
              <a:buChar char="•"/>
            </a:pPr>
            <a:r>
              <a:rPr lang="en-US" sz="1600" b="0" dirty="0" smtClean="0"/>
              <a:t>Trōv </a:t>
            </a:r>
            <a:r>
              <a:rPr lang="en-US" sz="1600" b="0" dirty="0"/>
              <a:t>Landscape Stakes are ideal for mounting the fixture in grass or dirt.  They are typically used to light signage in landscapes.  </a:t>
            </a:r>
          </a:p>
          <a:p>
            <a:pPr marL="173038" indent="-173038">
              <a:buClr>
                <a:srgbClr val="78A22F"/>
              </a:buClr>
              <a:buFont typeface="Arial"/>
              <a:buChar char="•"/>
            </a:pPr>
            <a:r>
              <a:rPr lang="en-US" sz="1600" b="0" dirty="0"/>
              <a:t>Mounts directly into the ground</a:t>
            </a:r>
          </a:p>
          <a:p>
            <a:pPr marL="173038" indent="-173038">
              <a:buClr>
                <a:srgbClr val="78A22F"/>
              </a:buClr>
              <a:buFont typeface="Arial"/>
              <a:buChar char="•"/>
            </a:pPr>
            <a:r>
              <a:rPr lang="en-US" sz="1600" b="0" dirty="0"/>
              <a:t>Fixture mounts directly to the top of the stake</a:t>
            </a:r>
          </a:p>
          <a:p>
            <a:pPr marL="173038" indent="-173038">
              <a:buClr>
                <a:srgbClr val="78A22F"/>
              </a:buClr>
              <a:buFont typeface="Arial"/>
              <a:buChar char="•"/>
            </a:pPr>
            <a:r>
              <a:rPr lang="en-US" sz="1600" b="0" dirty="0"/>
              <a:t>Sold in sets of 2, so order one set per fixture.</a:t>
            </a:r>
          </a:p>
          <a:p>
            <a:pPr marL="173038" indent="-173038">
              <a:spcAft>
                <a:spcPts val="0"/>
              </a:spcAft>
              <a:buClr>
                <a:srgbClr val="78A22F"/>
              </a:buClr>
              <a:buFont typeface="Arial"/>
              <a:buChar char="•"/>
            </a:pPr>
            <a:r>
              <a:rPr lang="en-US" sz="1600" b="0" dirty="0"/>
              <a:t>Comes in 3 length measured from the ground to the top of the stake:</a:t>
            </a:r>
          </a:p>
          <a:p>
            <a:pPr marL="342900" lvl="3" indent="-173038">
              <a:spcAft>
                <a:spcPts val="0"/>
              </a:spcAft>
            </a:pPr>
            <a:r>
              <a:rPr lang="en-US" sz="1600" dirty="0"/>
              <a:t>6”</a:t>
            </a:r>
          </a:p>
          <a:p>
            <a:pPr marL="342900" lvl="3" indent="-173038">
              <a:spcAft>
                <a:spcPts val="0"/>
              </a:spcAft>
            </a:pPr>
            <a:r>
              <a:rPr lang="en-US" sz="1600" dirty="0"/>
              <a:t>12”</a:t>
            </a:r>
          </a:p>
          <a:p>
            <a:pPr marL="342900" lvl="3" indent="-173038"/>
            <a:r>
              <a:rPr lang="en-US" sz="1600" dirty="0"/>
              <a:t>18”</a:t>
            </a:r>
          </a:p>
          <a:p>
            <a:pPr marL="173038" indent="-173038">
              <a:buClr>
                <a:srgbClr val="78A22F"/>
              </a:buClr>
              <a:buFont typeface="Arial"/>
              <a:buChar char="•"/>
            </a:pPr>
            <a:r>
              <a:rPr lang="en-US" sz="1600" b="0" dirty="0"/>
              <a:t>Cable pass through prevents the need for zip-</a:t>
            </a:r>
            <a:r>
              <a:rPr lang="en-US" sz="1600" b="0" dirty="0" smtClean="0"/>
              <a:t>ties</a:t>
            </a:r>
            <a:endParaRPr lang="en-US" sz="1600" b="0" dirty="0"/>
          </a:p>
        </p:txBody>
      </p:sp>
      <p:sp>
        <p:nvSpPr>
          <p:cNvPr id="4" name="Title 1"/>
          <p:cNvSpPr>
            <a:spLocks noGrp="1"/>
          </p:cNvSpPr>
          <p:nvPr>
            <p:ph type="title"/>
          </p:nvPr>
        </p:nvSpPr>
        <p:spPr>
          <a:xfrm>
            <a:off x="362545" y="256291"/>
            <a:ext cx="8229600" cy="666750"/>
          </a:xfrm>
        </p:spPr>
        <p:txBody>
          <a:bodyPr>
            <a:normAutofit/>
          </a:bodyPr>
          <a:lstStyle/>
          <a:p>
            <a:r>
              <a:rPr lang="en-US" dirty="0" smtClean="0"/>
              <a:t>TRŌV | Landscape Mounting Stake</a:t>
            </a:r>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103042" y="1294969"/>
            <a:ext cx="4640294" cy="3991583"/>
          </a:xfrm>
          <a:prstGeom prst="rect">
            <a:avLst/>
          </a:prstGeom>
        </p:spPr>
      </p:pic>
    </p:spTree>
    <p:extLst>
      <p:ext uri="{BB962C8B-B14F-4D97-AF65-F5344CB8AC3E}">
        <p14:creationId xmlns:p14="http://schemas.microsoft.com/office/powerpoint/2010/main" val="129789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282296" y="2205547"/>
            <a:ext cx="4610100" cy="2686050"/>
          </a:xfrm>
          <a:prstGeom prst="rect">
            <a:avLst/>
          </a:prstGeom>
        </p:spPr>
      </p:pic>
      <p:sp>
        <p:nvSpPr>
          <p:cNvPr id="2" name="Title 1"/>
          <p:cNvSpPr>
            <a:spLocks noGrp="1"/>
          </p:cNvSpPr>
          <p:nvPr>
            <p:ph type="title"/>
          </p:nvPr>
        </p:nvSpPr>
        <p:spPr/>
        <p:txBody>
          <a:bodyPr/>
          <a:lstStyle/>
          <a:p>
            <a:r>
              <a:rPr lang="en-US" dirty="0"/>
              <a:t>Product </a:t>
            </a:r>
            <a:r>
              <a:rPr lang="en-US" dirty="0" smtClean="0"/>
              <a:t>Advancements | Design</a:t>
            </a:r>
            <a:endParaRPr lang="en-US" dirty="0"/>
          </a:p>
        </p:txBody>
      </p:sp>
      <p:sp>
        <p:nvSpPr>
          <p:cNvPr id="3" name="Content Placeholder 2"/>
          <p:cNvSpPr>
            <a:spLocks noGrp="1"/>
          </p:cNvSpPr>
          <p:nvPr>
            <p:ph idx="1"/>
          </p:nvPr>
        </p:nvSpPr>
        <p:spPr>
          <a:xfrm>
            <a:off x="392581" y="2164972"/>
            <a:ext cx="4120042" cy="2597870"/>
          </a:xfrm>
        </p:spPr>
        <p:txBody>
          <a:bodyPr/>
          <a:lstStyle/>
          <a:p>
            <a:pPr>
              <a:spcAft>
                <a:spcPts val="1200"/>
              </a:spcAft>
              <a:buClr>
                <a:srgbClr val="78A22F"/>
              </a:buClr>
            </a:pPr>
            <a:r>
              <a:rPr lang="en-US" dirty="0"/>
              <a:t>Exclusive Product Design </a:t>
            </a:r>
          </a:p>
          <a:p>
            <a:pPr lvl="1" indent="-164592">
              <a:spcBef>
                <a:spcPts val="800"/>
              </a:spcBef>
              <a:spcAft>
                <a:spcPts val="1200"/>
              </a:spcAft>
            </a:pPr>
            <a:r>
              <a:rPr lang="en-US" dirty="0" smtClean="0"/>
              <a:t>20,000+ product variations </a:t>
            </a:r>
          </a:p>
          <a:p>
            <a:pPr lvl="1" indent="-164592">
              <a:spcBef>
                <a:spcPts val="800"/>
              </a:spcBef>
            </a:pPr>
            <a:r>
              <a:rPr lang="en-US" dirty="0" smtClean="0"/>
              <a:t>Ultra </a:t>
            </a:r>
            <a:r>
              <a:rPr lang="en-US" dirty="0"/>
              <a:t>slim and versatile industrial </a:t>
            </a:r>
            <a:r>
              <a:rPr lang="en-US" dirty="0" smtClean="0"/>
              <a:t>design</a:t>
            </a:r>
          </a:p>
          <a:p>
            <a:pPr lvl="1" indent="-164592">
              <a:spcBef>
                <a:spcPts val="800"/>
              </a:spcBef>
            </a:pPr>
            <a:r>
              <a:rPr lang="en-US" dirty="0" smtClean="0"/>
              <a:t>Exclusive </a:t>
            </a:r>
            <a:r>
              <a:rPr lang="en-US" dirty="0"/>
              <a:t>“Flip to Flat” </a:t>
            </a:r>
            <a:r>
              <a:rPr lang="en-US" dirty="0" smtClean="0"/>
              <a:t>hinge</a:t>
            </a:r>
          </a:p>
          <a:p>
            <a:pPr lvl="1" indent="-164592">
              <a:spcBef>
                <a:spcPts val="800"/>
              </a:spcBef>
            </a:pPr>
            <a:r>
              <a:rPr lang="en-US" dirty="0" smtClean="0"/>
              <a:t>Patented IP66 connector design</a:t>
            </a:r>
            <a:endParaRPr lang="en-US" dirty="0"/>
          </a:p>
          <a:p>
            <a:pPr>
              <a:buClr>
                <a:srgbClr val="78A22F"/>
              </a:buClr>
            </a:pPr>
            <a:endParaRPr lang="en-US" dirty="0"/>
          </a:p>
          <a:p>
            <a:pPr>
              <a:buClr>
                <a:srgbClr val="78A22F"/>
              </a:buClr>
            </a:pPr>
            <a:endParaRPr lang="en-US" dirty="0"/>
          </a:p>
          <a:p>
            <a:pPr>
              <a:buClr>
                <a:srgbClr val="78A22F"/>
              </a:buClr>
            </a:pPr>
            <a:endParaRPr lang="en-US" dirty="0"/>
          </a:p>
        </p:txBody>
      </p:sp>
    </p:spTree>
    <p:extLst>
      <p:ext uri="{BB962C8B-B14F-4D97-AF65-F5344CB8AC3E}">
        <p14:creationId xmlns:p14="http://schemas.microsoft.com/office/powerpoint/2010/main" val="15786828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Product </a:t>
            </a:r>
            <a:r>
              <a:rPr lang="en-US" dirty="0" smtClean="0"/>
              <a:t>Advancements | Optics</a:t>
            </a:r>
            <a:endParaRPr lang="en-US" dirty="0"/>
          </a:p>
        </p:txBody>
      </p:sp>
      <p:sp>
        <p:nvSpPr>
          <p:cNvPr id="2" name="Content Placeholder 1"/>
          <p:cNvSpPr>
            <a:spLocks noGrp="1"/>
          </p:cNvSpPr>
          <p:nvPr>
            <p:ph idx="1"/>
          </p:nvPr>
        </p:nvSpPr>
        <p:spPr>
          <a:xfrm>
            <a:off x="413344" y="2053122"/>
            <a:ext cx="4150078" cy="2939880"/>
          </a:xfrm>
        </p:spPr>
        <p:txBody>
          <a:bodyPr/>
          <a:lstStyle/>
          <a:p>
            <a:pPr>
              <a:lnSpc>
                <a:spcPct val="150000"/>
              </a:lnSpc>
              <a:spcAft>
                <a:spcPts val="600"/>
              </a:spcAft>
              <a:buClr>
                <a:srgbClr val="78A22F"/>
              </a:buClr>
            </a:pPr>
            <a:r>
              <a:rPr lang="en-US" dirty="0" smtClean="0"/>
              <a:t>Precise </a:t>
            </a:r>
            <a:r>
              <a:rPr lang="en-US" dirty="0"/>
              <a:t>Optical </a:t>
            </a:r>
            <a:r>
              <a:rPr lang="en-US" dirty="0" smtClean="0"/>
              <a:t>Design</a:t>
            </a:r>
            <a:endParaRPr lang="en-US" dirty="0"/>
          </a:p>
          <a:p>
            <a:pPr lvl="1" indent="-164592">
              <a:spcBef>
                <a:spcPts val="800"/>
              </a:spcBef>
              <a:spcAft>
                <a:spcPts val="600"/>
              </a:spcAft>
            </a:pPr>
            <a:r>
              <a:rPr lang="en-US" dirty="0" smtClean="0"/>
              <a:t>Patented </a:t>
            </a:r>
            <a:r>
              <a:rPr lang="en-US" dirty="0"/>
              <a:t>system of precisely designed optical </a:t>
            </a:r>
            <a:r>
              <a:rPr lang="en-US" dirty="0" smtClean="0"/>
              <a:t>lens</a:t>
            </a:r>
          </a:p>
          <a:p>
            <a:pPr lvl="1" indent="-164592">
              <a:spcBef>
                <a:spcPts val="800"/>
              </a:spcBef>
            </a:pPr>
            <a:r>
              <a:rPr lang="en-US" dirty="0" smtClean="0"/>
              <a:t>Meticulously </a:t>
            </a:r>
            <a:r>
              <a:rPr lang="en-US" dirty="0"/>
              <a:t>designed optics for clean &amp; precise beam </a:t>
            </a:r>
            <a:r>
              <a:rPr lang="en-US" dirty="0" smtClean="0"/>
              <a:t>angles</a:t>
            </a:r>
            <a:endParaRPr lang="en-US" dirty="0"/>
          </a:p>
          <a:p>
            <a:pPr lvl="1" indent="-164592">
              <a:spcBef>
                <a:spcPts val="800"/>
              </a:spcBef>
            </a:pPr>
            <a:r>
              <a:rPr lang="en-US" dirty="0" smtClean="0"/>
              <a:t>24 total </a:t>
            </a:r>
            <a:r>
              <a:rPr lang="en-US" dirty="0"/>
              <a:t>beam angle </a:t>
            </a:r>
            <a:r>
              <a:rPr lang="en-US" dirty="0" smtClean="0"/>
              <a:t>options</a:t>
            </a:r>
            <a:endParaRPr lang="en-US" dirty="0"/>
          </a:p>
        </p:txBody>
      </p:sp>
      <p:pic>
        <p:nvPicPr>
          <p:cNvPr id="5" name="Picture 4" descr="_MG_0364.jpg"/>
          <p:cNvPicPr>
            <a:picLocks noChangeAspect="1"/>
          </p:cNvPicPr>
          <p:nvPr/>
        </p:nvPicPr>
        <p:blipFill rotWithShape="1">
          <a:blip r:embed="rId3" cstate="print">
            <a:alphaModFix/>
            <a:extLst>
              <a:ext uri="{28A0092B-C50C-407E-A947-70E740481C1C}">
                <a14:useLocalDpi xmlns:a14="http://schemas.microsoft.com/office/drawing/2010/main"/>
              </a:ext>
            </a:extLst>
          </a:blip>
          <a:srcRect/>
          <a:stretch/>
        </p:blipFill>
        <p:spPr>
          <a:xfrm>
            <a:off x="4773454" y="1678673"/>
            <a:ext cx="4370546" cy="4416795"/>
          </a:xfrm>
          <a:prstGeom prst="rect">
            <a:avLst/>
          </a:prstGeom>
        </p:spPr>
      </p:pic>
    </p:spTree>
    <p:extLst>
      <p:ext uri="{BB962C8B-B14F-4D97-AF65-F5344CB8AC3E}">
        <p14:creationId xmlns:p14="http://schemas.microsoft.com/office/powerpoint/2010/main" val="198990211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t>Product </a:t>
            </a:r>
            <a:r>
              <a:rPr lang="en-US" dirty="0" smtClean="0"/>
              <a:t>Advancements | Optics</a:t>
            </a:r>
            <a:endParaRPr lang="en-US" dirty="0"/>
          </a:p>
        </p:txBody>
      </p:sp>
      <p:sp>
        <p:nvSpPr>
          <p:cNvPr id="3" name="Content Placeholder 2"/>
          <p:cNvSpPr>
            <a:spLocks noGrp="1"/>
          </p:cNvSpPr>
          <p:nvPr>
            <p:ph idx="1"/>
          </p:nvPr>
        </p:nvSpPr>
        <p:spPr>
          <a:xfrm>
            <a:off x="394031" y="2864397"/>
            <a:ext cx="2555139" cy="2919047"/>
          </a:xfrm>
        </p:spPr>
        <p:txBody>
          <a:bodyPr/>
          <a:lstStyle/>
          <a:p>
            <a:pPr>
              <a:buClr>
                <a:srgbClr val="78A22F"/>
              </a:buClr>
            </a:pPr>
            <a:r>
              <a:rPr lang="en-US" sz="1600" dirty="0">
                <a:latin typeface="Gotham Book"/>
                <a:cs typeface="Gotham Book"/>
              </a:rPr>
              <a:t>Secondary Optical Module </a:t>
            </a:r>
          </a:p>
          <a:p>
            <a:pPr lvl="1">
              <a:lnSpc>
                <a:spcPct val="60000"/>
              </a:lnSpc>
            </a:pPr>
            <a:r>
              <a:rPr lang="en-US" dirty="0" smtClean="0">
                <a:latin typeface="Gotham Book"/>
                <a:cs typeface="Gotham Book"/>
              </a:rPr>
              <a:t>9 </a:t>
            </a:r>
            <a:r>
              <a:rPr lang="en-US" dirty="0">
                <a:latin typeface="Gotham Book"/>
                <a:cs typeface="Gotham Book"/>
              </a:rPr>
              <a:t>x </a:t>
            </a:r>
            <a:r>
              <a:rPr lang="en-US" dirty="0" smtClean="0">
                <a:latin typeface="Gotham Book"/>
                <a:cs typeface="Gotham Book"/>
              </a:rPr>
              <a:t>9 </a:t>
            </a:r>
            <a:endParaRPr lang="en-US" dirty="0">
              <a:latin typeface="Gotham Book"/>
              <a:cs typeface="Gotham Book"/>
            </a:endParaRPr>
          </a:p>
          <a:p>
            <a:pPr lvl="1">
              <a:lnSpc>
                <a:spcPct val="60000"/>
              </a:lnSpc>
            </a:pPr>
            <a:r>
              <a:rPr lang="en-US" dirty="0">
                <a:latin typeface="Gotham Book"/>
                <a:cs typeface="Gotham Book"/>
              </a:rPr>
              <a:t>15 x 15 </a:t>
            </a:r>
          </a:p>
          <a:p>
            <a:pPr lvl="1">
              <a:lnSpc>
                <a:spcPct val="60000"/>
              </a:lnSpc>
            </a:pPr>
            <a:r>
              <a:rPr lang="en-US" dirty="0">
                <a:latin typeface="Gotham Book"/>
                <a:cs typeface="Gotham Book"/>
              </a:rPr>
              <a:t>25 x 25 </a:t>
            </a:r>
          </a:p>
          <a:p>
            <a:pPr lvl="1">
              <a:lnSpc>
                <a:spcPct val="60000"/>
              </a:lnSpc>
            </a:pPr>
            <a:r>
              <a:rPr lang="en-US" dirty="0">
                <a:latin typeface="Gotham Book"/>
                <a:cs typeface="Gotham Book"/>
              </a:rPr>
              <a:t>40 x 40   </a:t>
            </a:r>
          </a:p>
          <a:p>
            <a:pPr lvl="1">
              <a:lnSpc>
                <a:spcPct val="60000"/>
              </a:lnSpc>
            </a:pPr>
            <a:r>
              <a:rPr lang="en-US" dirty="0">
                <a:latin typeface="Gotham Book"/>
                <a:cs typeface="Gotham Book"/>
              </a:rPr>
              <a:t>120 Degree </a:t>
            </a:r>
          </a:p>
          <a:p>
            <a:pPr lvl="1">
              <a:lnSpc>
                <a:spcPct val="60000"/>
              </a:lnSpc>
            </a:pPr>
            <a:r>
              <a:rPr lang="en-US" dirty="0">
                <a:latin typeface="Gotham Book"/>
                <a:cs typeface="Gotham Book"/>
              </a:rPr>
              <a:t>Line of Light </a:t>
            </a:r>
          </a:p>
          <a:p>
            <a:pPr lvl="1">
              <a:lnSpc>
                <a:spcPct val="60000"/>
              </a:lnSpc>
            </a:pPr>
            <a:r>
              <a:rPr lang="en-US" dirty="0" smtClean="0">
                <a:latin typeface="Gotham Book"/>
                <a:cs typeface="Gotham Book"/>
              </a:rPr>
              <a:t>Asymmetric</a:t>
            </a:r>
            <a:endParaRPr lang="en-US" dirty="0">
              <a:latin typeface="Gotham Book"/>
              <a:cs typeface="Gotham Book"/>
            </a:endParaRPr>
          </a:p>
        </p:txBody>
      </p:sp>
      <p:graphicFrame>
        <p:nvGraphicFramePr>
          <p:cNvPr id="7" name="Table 6"/>
          <p:cNvGraphicFramePr>
            <a:graphicFrameLocks noGrp="1"/>
          </p:cNvGraphicFramePr>
          <p:nvPr>
            <p:extLst>
              <p:ext uri="{D42A27DB-BD31-4B8C-83A1-F6EECF244321}">
                <p14:modId xmlns:p14="http://schemas.microsoft.com/office/powerpoint/2010/main" val="2382770567"/>
              </p:ext>
            </p:extLst>
          </p:nvPr>
        </p:nvGraphicFramePr>
        <p:xfrm>
          <a:off x="5940321" y="2844484"/>
          <a:ext cx="2833434" cy="2634568"/>
        </p:xfrm>
        <a:graphic>
          <a:graphicData uri="http://schemas.openxmlformats.org/drawingml/2006/table">
            <a:tbl>
              <a:tblPr/>
              <a:tblGrid>
                <a:gridCol w="944478"/>
                <a:gridCol w="944478"/>
                <a:gridCol w="944478"/>
              </a:tblGrid>
              <a:tr h="329321">
                <a:tc>
                  <a:txBody>
                    <a:bodyPr/>
                    <a:lstStyle/>
                    <a:p>
                      <a:pPr algn="ctr" fontAlgn="b"/>
                      <a:r>
                        <a:rPr lang="en-US" sz="1600" b="0" i="0" u="none" strike="noStrike" dirty="0" smtClean="0">
                          <a:solidFill>
                            <a:srgbClr val="4C4C4C"/>
                          </a:solidFill>
                          <a:effectLst/>
                          <a:latin typeface="Arial"/>
                          <a:cs typeface="Arial"/>
                        </a:rPr>
                        <a:t>9x9*</a:t>
                      </a:r>
                      <a:endParaRPr lang="en-US" sz="1600" b="0" i="0" u="none" strike="noStrike" dirty="0">
                        <a:solidFill>
                          <a:srgbClr val="4C4C4C"/>
                        </a:solidFill>
                        <a:effectLst/>
                        <a:latin typeface="Arial"/>
                        <a:cs typeface="Arial"/>
                      </a:endParaRPr>
                    </a:p>
                  </a:txBody>
                  <a:tcPr marL="9525" marR="9525" marT="9525" marB="0" anchor="b">
                    <a:lnL>
                      <a:noFill/>
                    </a:lnL>
                    <a:lnR>
                      <a:noFill/>
                    </a:lnR>
                    <a:lnT>
                      <a:noFill/>
                    </a:lnT>
                    <a:lnB>
                      <a:noFill/>
                    </a:lnB>
                  </a:tcPr>
                </a:tc>
                <a:tc>
                  <a:txBody>
                    <a:bodyPr/>
                    <a:lstStyle/>
                    <a:p>
                      <a:pPr algn="ctr" fontAlgn="b"/>
                      <a:r>
                        <a:rPr lang="en-US" sz="1600" b="0" i="0" u="none" strike="noStrike" dirty="0">
                          <a:solidFill>
                            <a:srgbClr val="4C4C4C"/>
                          </a:solidFill>
                          <a:effectLst/>
                          <a:latin typeface="Arial"/>
                          <a:cs typeface="Arial"/>
                        </a:rPr>
                        <a:t>15x65</a:t>
                      </a:r>
                    </a:p>
                  </a:txBody>
                  <a:tcPr marL="9525" marR="9525" marT="9525" marB="0" anchor="b">
                    <a:lnL>
                      <a:noFill/>
                    </a:lnL>
                    <a:lnR>
                      <a:noFill/>
                    </a:lnR>
                    <a:lnT>
                      <a:noFill/>
                    </a:lnT>
                    <a:lnB>
                      <a:noFill/>
                    </a:lnB>
                  </a:tcPr>
                </a:tc>
                <a:tc>
                  <a:txBody>
                    <a:bodyPr/>
                    <a:lstStyle/>
                    <a:p>
                      <a:pPr algn="ctr" fontAlgn="b"/>
                      <a:r>
                        <a:rPr lang="en-US" sz="1600" b="0" i="0" u="none" strike="noStrike" dirty="0">
                          <a:solidFill>
                            <a:srgbClr val="4C4C4C"/>
                          </a:solidFill>
                          <a:effectLst/>
                          <a:latin typeface="Arial"/>
                          <a:cs typeface="Arial"/>
                        </a:rPr>
                        <a:t>40x48</a:t>
                      </a:r>
                    </a:p>
                  </a:txBody>
                  <a:tcPr marL="9525" marR="9525" marT="9525" marB="0" anchor="b">
                    <a:lnL>
                      <a:noFill/>
                    </a:lnL>
                    <a:lnR>
                      <a:noFill/>
                    </a:lnR>
                    <a:lnT>
                      <a:noFill/>
                    </a:lnT>
                    <a:lnB>
                      <a:noFill/>
                    </a:lnB>
                  </a:tcPr>
                </a:tc>
              </a:tr>
              <a:tr h="329321">
                <a:tc>
                  <a:txBody>
                    <a:bodyPr/>
                    <a:lstStyle/>
                    <a:p>
                      <a:pPr algn="ctr" fontAlgn="b"/>
                      <a:r>
                        <a:rPr lang="en-US" sz="1600" b="0" i="0" u="none" strike="noStrike" dirty="0" smtClean="0">
                          <a:solidFill>
                            <a:srgbClr val="4C4C4C"/>
                          </a:solidFill>
                          <a:effectLst/>
                          <a:latin typeface="Arial"/>
                          <a:cs typeface="Arial"/>
                        </a:rPr>
                        <a:t>9x17*</a:t>
                      </a:r>
                      <a:endParaRPr lang="en-US" sz="1600" b="0" i="0" u="none" strike="noStrike" dirty="0">
                        <a:solidFill>
                          <a:srgbClr val="4C4C4C"/>
                        </a:solidFill>
                        <a:effectLst/>
                        <a:latin typeface="Arial"/>
                        <a:cs typeface="Arial"/>
                      </a:endParaRPr>
                    </a:p>
                  </a:txBody>
                  <a:tcPr marL="9525" marR="9525" marT="9525" marB="0" anchor="b">
                    <a:lnL>
                      <a:noFill/>
                    </a:lnL>
                    <a:lnR>
                      <a:noFill/>
                    </a:lnR>
                    <a:lnT>
                      <a:noFill/>
                    </a:lnT>
                    <a:lnB>
                      <a:noFill/>
                    </a:lnB>
                  </a:tcPr>
                </a:tc>
                <a:tc>
                  <a:txBody>
                    <a:bodyPr/>
                    <a:lstStyle/>
                    <a:p>
                      <a:pPr algn="ctr" fontAlgn="b"/>
                      <a:r>
                        <a:rPr lang="en-US" sz="1600" b="0" i="0" u="none" strike="noStrike" dirty="0">
                          <a:solidFill>
                            <a:srgbClr val="4C4C4C"/>
                          </a:solidFill>
                          <a:effectLst/>
                          <a:latin typeface="Arial"/>
                          <a:cs typeface="Arial"/>
                        </a:rPr>
                        <a:t>45x15</a:t>
                      </a:r>
                    </a:p>
                  </a:txBody>
                  <a:tcPr marL="9525" marR="9525" marT="9525" marB="0" anchor="b">
                    <a:lnL>
                      <a:noFill/>
                    </a:lnL>
                    <a:lnR>
                      <a:noFill/>
                    </a:lnR>
                    <a:lnT>
                      <a:noFill/>
                    </a:lnT>
                    <a:lnB>
                      <a:noFill/>
                    </a:lnB>
                  </a:tcPr>
                </a:tc>
                <a:tc>
                  <a:txBody>
                    <a:bodyPr/>
                    <a:lstStyle/>
                    <a:p>
                      <a:pPr algn="ctr" fontAlgn="b"/>
                      <a:r>
                        <a:rPr lang="en-US" sz="1600" b="0" i="0" u="none" strike="noStrike" dirty="0">
                          <a:solidFill>
                            <a:srgbClr val="4C4C4C"/>
                          </a:solidFill>
                          <a:effectLst/>
                          <a:latin typeface="Arial"/>
                          <a:cs typeface="Arial"/>
                        </a:rPr>
                        <a:t>40x60</a:t>
                      </a:r>
                    </a:p>
                  </a:txBody>
                  <a:tcPr marL="9525" marR="9525" marT="9525" marB="0" anchor="b">
                    <a:lnL>
                      <a:noFill/>
                    </a:lnL>
                    <a:lnR>
                      <a:noFill/>
                    </a:lnR>
                    <a:lnT>
                      <a:noFill/>
                    </a:lnT>
                    <a:lnB>
                      <a:noFill/>
                    </a:lnB>
                  </a:tcPr>
                </a:tc>
              </a:tr>
              <a:tr h="329321">
                <a:tc>
                  <a:txBody>
                    <a:bodyPr/>
                    <a:lstStyle/>
                    <a:p>
                      <a:pPr algn="ctr" fontAlgn="b"/>
                      <a:r>
                        <a:rPr lang="en-US" sz="1600" b="0" i="0" u="none" strike="noStrike" dirty="0" smtClean="0">
                          <a:solidFill>
                            <a:srgbClr val="4C4C4C"/>
                          </a:solidFill>
                          <a:effectLst/>
                          <a:latin typeface="Arial"/>
                          <a:cs typeface="Arial"/>
                        </a:rPr>
                        <a:t>9x29</a:t>
                      </a:r>
                      <a:endParaRPr lang="en-US" sz="1600" b="0" i="0" u="none" strike="noStrike" dirty="0">
                        <a:solidFill>
                          <a:srgbClr val="4C4C4C"/>
                        </a:solidFill>
                        <a:effectLst/>
                        <a:latin typeface="Arial"/>
                        <a:cs typeface="Arial"/>
                      </a:endParaRPr>
                    </a:p>
                  </a:txBody>
                  <a:tcPr marL="9525" marR="9525" marT="9525" marB="0" anchor="b">
                    <a:lnL>
                      <a:noFill/>
                    </a:lnL>
                    <a:lnR>
                      <a:noFill/>
                    </a:lnR>
                    <a:lnT>
                      <a:noFill/>
                    </a:lnT>
                    <a:lnB>
                      <a:noFill/>
                    </a:lnB>
                  </a:tcPr>
                </a:tc>
                <a:tc>
                  <a:txBody>
                    <a:bodyPr/>
                    <a:lstStyle/>
                    <a:p>
                      <a:pPr algn="ctr" fontAlgn="b"/>
                      <a:r>
                        <a:rPr lang="en-US" sz="1600" b="0" i="0" u="none" strike="noStrike" dirty="0">
                          <a:solidFill>
                            <a:srgbClr val="4C4C4C"/>
                          </a:solidFill>
                          <a:effectLst/>
                          <a:latin typeface="Arial"/>
                          <a:cs typeface="Arial"/>
                        </a:rPr>
                        <a:t>25x25</a:t>
                      </a:r>
                    </a:p>
                  </a:txBody>
                  <a:tcPr marL="9525" marR="9525" marT="9525" marB="0" anchor="b">
                    <a:lnL>
                      <a:noFill/>
                    </a:lnL>
                    <a:lnR>
                      <a:noFill/>
                    </a:lnR>
                    <a:lnT>
                      <a:noFill/>
                    </a:lnT>
                    <a:lnB>
                      <a:noFill/>
                    </a:lnB>
                  </a:tcPr>
                </a:tc>
                <a:tc>
                  <a:txBody>
                    <a:bodyPr/>
                    <a:lstStyle/>
                    <a:p>
                      <a:pPr algn="ctr" fontAlgn="b"/>
                      <a:r>
                        <a:rPr lang="en-US" sz="1600" b="0" i="0" u="none" strike="noStrike" dirty="0">
                          <a:solidFill>
                            <a:srgbClr val="4C4C4C"/>
                          </a:solidFill>
                          <a:effectLst/>
                          <a:latin typeface="Arial"/>
                          <a:cs typeface="Arial"/>
                        </a:rPr>
                        <a:t>40x90</a:t>
                      </a:r>
                    </a:p>
                  </a:txBody>
                  <a:tcPr marL="9525" marR="9525" marT="9525" marB="0" anchor="b">
                    <a:lnL>
                      <a:noFill/>
                    </a:lnL>
                    <a:lnR>
                      <a:noFill/>
                    </a:lnR>
                    <a:lnT>
                      <a:noFill/>
                    </a:lnT>
                    <a:lnB>
                      <a:noFill/>
                    </a:lnB>
                  </a:tcPr>
                </a:tc>
              </a:tr>
              <a:tr h="329321">
                <a:tc>
                  <a:txBody>
                    <a:bodyPr/>
                    <a:lstStyle/>
                    <a:p>
                      <a:pPr algn="ctr" fontAlgn="b"/>
                      <a:r>
                        <a:rPr lang="en-US" sz="1600" b="0" i="0" u="none" strike="noStrike" dirty="0" smtClean="0">
                          <a:solidFill>
                            <a:srgbClr val="4C4C4C"/>
                          </a:solidFill>
                          <a:effectLst/>
                          <a:latin typeface="Arial"/>
                          <a:cs typeface="Arial"/>
                        </a:rPr>
                        <a:t>9x59</a:t>
                      </a:r>
                      <a:endParaRPr lang="en-US" sz="1600" b="0" i="0" u="none" strike="noStrike" dirty="0">
                        <a:solidFill>
                          <a:srgbClr val="4C4C4C"/>
                        </a:solidFill>
                        <a:effectLst/>
                        <a:latin typeface="Arial"/>
                        <a:cs typeface="Arial"/>
                      </a:endParaRPr>
                    </a:p>
                  </a:txBody>
                  <a:tcPr marL="9525" marR="9525" marT="9525" marB="0" anchor="b">
                    <a:lnL>
                      <a:noFill/>
                    </a:lnL>
                    <a:lnR>
                      <a:noFill/>
                    </a:lnR>
                    <a:lnT>
                      <a:noFill/>
                    </a:lnT>
                    <a:lnB>
                      <a:noFill/>
                    </a:lnB>
                  </a:tcPr>
                </a:tc>
                <a:tc>
                  <a:txBody>
                    <a:bodyPr/>
                    <a:lstStyle/>
                    <a:p>
                      <a:pPr algn="ctr" fontAlgn="b"/>
                      <a:r>
                        <a:rPr lang="en-US" sz="1600" b="0" i="0" u="none" strike="noStrike" dirty="0">
                          <a:solidFill>
                            <a:srgbClr val="4C4C4C"/>
                          </a:solidFill>
                          <a:effectLst/>
                          <a:latin typeface="Arial"/>
                          <a:cs typeface="Arial"/>
                        </a:rPr>
                        <a:t>25x33</a:t>
                      </a:r>
                    </a:p>
                  </a:txBody>
                  <a:tcPr marL="9525" marR="9525" marT="9525" marB="0" anchor="b">
                    <a:lnL>
                      <a:noFill/>
                    </a:lnL>
                    <a:lnR>
                      <a:noFill/>
                    </a:lnR>
                    <a:lnT>
                      <a:noFill/>
                    </a:lnT>
                    <a:lnB>
                      <a:noFill/>
                    </a:lnB>
                  </a:tcPr>
                </a:tc>
                <a:tc>
                  <a:txBody>
                    <a:bodyPr/>
                    <a:lstStyle/>
                    <a:p>
                      <a:pPr algn="ctr" fontAlgn="b"/>
                      <a:r>
                        <a:rPr lang="en-US" sz="1600" b="0" i="0" u="none" strike="noStrike" dirty="0" smtClean="0">
                          <a:solidFill>
                            <a:srgbClr val="4C4C4C"/>
                          </a:solidFill>
                          <a:effectLst/>
                          <a:latin typeface="Arial"/>
                          <a:cs typeface="Arial"/>
                        </a:rPr>
                        <a:t>70x40</a:t>
                      </a:r>
                    </a:p>
                  </a:txBody>
                  <a:tcPr marL="9525" marR="9525" marT="9525" marB="0" anchor="b">
                    <a:lnL>
                      <a:noFill/>
                    </a:lnL>
                    <a:lnR>
                      <a:noFill/>
                    </a:lnR>
                    <a:lnT>
                      <a:noFill/>
                    </a:lnT>
                    <a:lnB>
                      <a:noFill/>
                    </a:lnB>
                  </a:tcPr>
                </a:tc>
              </a:tr>
              <a:tr h="329321">
                <a:tc>
                  <a:txBody>
                    <a:bodyPr/>
                    <a:lstStyle/>
                    <a:p>
                      <a:pPr algn="ctr" fontAlgn="b"/>
                      <a:r>
                        <a:rPr lang="en-US" sz="1600" b="0" i="0" u="none" strike="noStrike" dirty="0" smtClean="0">
                          <a:solidFill>
                            <a:srgbClr val="4C4C4C"/>
                          </a:solidFill>
                          <a:effectLst/>
                          <a:latin typeface="Arial"/>
                          <a:cs typeface="Arial"/>
                        </a:rPr>
                        <a:t>39x9</a:t>
                      </a:r>
                      <a:endParaRPr lang="en-US" sz="1600" b="0" i="0" u="none" strike="noStrike" dirty="0">
                        <a:solidFill>
                          <a:srgbClr val="4C4C4C"/>
                        </a:solidFill>
                        <a:effectLst/>
                        <a:latin typeface="Arial"/>
                        <a:cs typeface="Arial"/>
                      </a:endParaRPr>
                    </a:p>
                  </a:txBody>
                  <a:tcPr marL="9525" marR="9525" marT="9525" marB="0" anchor="b">
                    <a:lnL>
                      <a:noFill/>
                    </a:lnL>
                    <a:lnR>
                      <a:noFill/>
                    </a:lnR>
                    <a:lnT>
                      <a:noFill/>
                    </a:lnT>
                    <a:lnB>
                      <a:noFill/>
                    </a:lnB>
                  </a:tcPr>
                </a:tc>
                <a:tc>
                  <a:txBody>
                    <a:bodyPr/>
                    <a:lstStyle/>
                    <a:p>
                      <a:pPr algn="ctr" fontAlgn="b"/>
                      <a:r>
                        <a:rPr lang="en-US" sz="1600" b="0" i="0" u="none" strike="noStrike" dirty="0">
                          <a:solidFill>
                            <a:srgbClr val="4C4C4C"/>
                          </a:solidFill>
                          <a:effectLst/>
                          <a:latin typeface="Arial"/>
                          <a:cs typeface="Arial"/>
                        </a:rPr>
                        <a:t>25x45</a:t>
                      </a:r>
                    </a:p>
                  </a:txBody>
                  <a:tcPr marL="9525" marR="9525" marT="9525" marB="0" anchor="b">
                    <a:lnL>
                      <a:noFill/>
                    </a:lnL>
                    <a:lnR>
                      <a:noFill/>
                    </a:lnR>
                    <a:lnT>
                      <a:noFill/>
                    </a:lnT>
                    <a:lnB>
                      <a:noFill/>
                    </a:lnB>
                  </a:tcPr>
                </a:tc>
                <a:tc>
                  <a:txBody>
                    <a:bodyPr/>
                    <a:lstStyle/>
                    <a:p>
                      <a:pPr marL="0" marR="0" indent="0" algn="ctr" defTabSz="514350" rtl="0" eaLnBrk="1" fontAlgn="auto" latinLnBrk="0" hangingPunct="1">
                        <a:lnSpc>
                          <a:spcPct val="100000"/>
                        </a:lnSpc>
                        <a:spcBef>
                          <a:spcPts val="0"/>
                        </a:spcBef>
                        <a:spcAft>
                          <a:spcPts val="0"/>
                        </a:spcAft>
                        <a:buClrTx/>
                        <a:buSzTx/>
                        <a:buFontTx/>
                        <a:buNone/>
                        <a:tabLst/>
                        <a:defRPr/>
                      </a:pPr>
                      <a:r>
                        <a:rPr lang="en-US" sz="1600" b="0" i="0" u="none" strike="noStrike" kern="1200" dirty="0" smtClean="0">
                          <a:solidFill>
                            <a:srgbClr val="4C4C4C"/>
                          </a:solidFill>
                          <a:effectLst/>
                          <a:latin typeface="Arial"/>
                          <a:ea typeface="+mn-ea"/>
                          <a:cs typeface="Arial"/>
                        </a:rPr>
                        <a:t>70x70</a:t>
                      </a:r>
                    </a:p>
                  </a:txBody>
                  <a:tcPr marL="9525" marR="9525" marT="9525" marB="0" anchor="b">
                    <a:lnL>
                      <a:noFill/>
                    </a:lnL>
                    <a:lnR>
                      <a:noFill/>
                    </a:lnR>
                    <a:lnT>
                      <a:noFill/>
                    </a:lnT>
                    <a:lnB>
                      <a:noFill/>
                    </a:lnB>
                  </a:tcPr>
                </a:tc>
              </a:tr>
              <a:tr h="329321">
                <a:tc>
                  <a:txBody>
                    <a:bodyPr/>
                    <a:lstStyle/>
                    <a:p>
                      <a:pPr algn="ctr" fontAlgn="b"/>
                      <a:r>
                        <a:rPr lang="en-US" sz="1600" b="0" i="0" u="none" strike="noStrike" dirty="0">
                          <a:solidFill>
                            <a:srgbClr val="4C4C4C"/>
                          </a:solidFill>
                          <a:effectLst/>
                          <a:latin typeface="Arial"/>
                          <a:cs typeface="Arial"/>
                        </a:rPr>
                        <a:t>15x15</a:t>
                      </a:r>
                    </a:p>
                  </a:txBody>
                  <a:tcPr marL="9525" marR="9525" marT="9525" marB="0" anchor="b">
                    <a:lnL>
                      <a:noFill/>
                    </a:lnL>
                    <a:lnR>
                      <a:noFill/>
                    </a:lnR>
                    <a:lnT>
                      <a:noFill/>
                    </a:lnT>
                    <a:lnB>
                      <a:noFill/>
                    </a:lnB>
                  </a:tcPr>
                </a:tc>
                <a:tc>
                  <a:txBody>
                    <a:bodyPr/>
                    <a:lstStyle/>
                    <a:p>
                      <a:pPr algn="ctr" fontAlgn="b"/>
                      <a:r>
                        <a:rPr lang="en-US" sz="1600" b="0" i="0" u="none" strike="noStrike" dirty="0">
                          <a:solidFill>
                            <a:srgbClr val="4C4C4C"/>
                          </a:solidFill>
                          <a:effectLst/>
                          <a:latin typeface="Arial"/>
                          <a:cs typeface="Arial"/>
                        </a:rPr>
                        <a:t>25x75</a:t>
                      </a:r>
                    </a:p>
                  </a:txBody>
                  <a:tcPr marL="9525" marR="9525" marT="9525" marB="0" anchor="b">
                    <a:lnL>
                      <a:noFill/>
                    </a:lnL>
                    <a:lnR>
                      <a:noFill/>
                    </a:lnR>
                    <a:lnT>
                      <a:noFill/>
                    </a:lnT>
                    <a:lnB>
                      <a:noFill/>
                    </a:lnB>
                  </a:tcPr>
                </a:tc>
                <a:tc>
                  <a:txBody>
                    <a:bodyPr/>
                    <a:lstStyle/>
                    <a:p>
                      <a:pPr marL="0" marR="0" indent="0" algn="ctr" defTabSz="514350" rtl="0" eaLnBrk="1" fontAlgn="auto" latinLnBrk="0" hangingPunct="1">
                        <a:lnSpc>
                          <a:spcPct val="100000"/>
                        </a:lnSpc>
                        <a:spcBef>
                          <a:spcPts val="0"/>
                        </a:spcBef>
                        <a:spcAft>
                          <a:spcPts val="0"/>
                        </a:spcAft>
                        <a:buClrTx/>
                        <a:buSzTx/>
                        <a:buFontTx/>
                        <a:buNone/>
                        <a:tabLst/>
                        <a:defRPr/>
                      </a:pPr>
                      <a:r>
                        <a:rPr lang="en-US" sz="1600" b="0" i="0" u="none" strike="noStrike" dirty="0" smtClean="0">
                          <a:solidFill>
                            <a:srgbClr val="4C4C4C"/>
                          </a:solidFill>
                          <a:effectLst/>
                          <a:latin typeface="Arial"/>
                          <a:cs typeface="Arial"/>
                        </a:rPr>
                        <a:t>120</a:t>
                      </a:r>
                    </a:p>
                  </a:txBody>
                  <a:tcPr marL="9525" marR="9525" marT="9525" marB="0" anchor="b">
                    <a:lnL>
                      <a:noFill/>
                    </a:lnL>
                    <a:lnR>
                      <a:noFill/>
                    </a:lnR>
                    <a:lnT>
                      <a:noFill/>
                    </a:lnT>
                    <a:lnB>
                      <a:noFill/>
                    </a:lnB>
                  </a:tcPr>
                </a:tc>
              </a:tr>
              <a:tr h="329321">
                <a:tc>
                  <a:txBody>
                    <a:bodyPr/>
                    <a:lstStyle/>
                    <a:p>
                      <a:pPr algn="ctr" fontAlgn="b"/>
                      <a:r>
                        <a:rPr lang="en-US" sz="1600" b="0" i="0" u="none" strike="noStrike" dirty="0">
                          <a:solidFill>
                            <a:srgbClr val="4C4C4C"/>
                          </a:solidFill>
                          <a:effectLst/>
                          <a:latin typeface="Arial"/>
                          <a:cs typeface="Arial"/>
                        </a:rPr>
                        <a:t>15x23</a:t>
                      </a:r>
                    </a:p>
                  </a:txBody>
                  <a:tcPr marL="9525" marR="9525" marT="9525" marB="0" anchor="b">
                    <a:lnL>
                      <a:noFill/>
                    </a:lnL>
                    <a:lnR>
                      <a:noFill/>
                    </a:lnR>
                    <a:lnT>
                      <a:noFill/>
                    </a:lnT>
                    <a:lnB>
                      <a:noFill/>
                    </a:lnB>
                  </a:tcPr>
                </a:tc>
                <a:tc>
                  <a:txBody>
                    <a:bodyPr/>
                    <a:lstStyle/>
                    <a:p>
                      <a:pPr algn="ctr" fontAlgn="b"/>
                      <a:r>
                        <a:rPr lang="en-US" sz="1600" b="0" i="0" u="none" strike="noStrike" dirty="0">
                          <a:solidFill>
                            <a:srgbClr val="4C4C4C"/>
                          </a:solidFill>
                          <a:effectLst/>
                          <a:latin typeface="Arial"/>
                          <a:cs typeface="Arial"/>
                        </a:rPr>
                        <a:t>55x25</a:t>
                      </a:r>
                    </a:p>
                  </a:txBody>
                  <a:tcPr marL="9525" marR="9525" marT="9525" marB="0" anchor="b">
                    <a:lnL>
                      <a:noFill/>
                    </a:lnL>
                    <a:lnR>
                      <a:noFill/>
                    </a:lnR>
                    <a:lnT>
                      <a:noFill/>
                    </a:lnT>
                    <a:lnB>
                      <a:noFill/>
                    </a:lnB>
                  </a:tcPr>
                </a:tc>
                <a:tc>
                  <a:txBody>
                    <a:bodyPr/>
                    <a:lstStyle/>
                    <a:p>
                      <a:pPr algn="ctr" fontAlgn="b"/>
                      <a:r>
                        <a:rPr lang="en-US" sz="1600" b="0" i="0" u="none" strike="noStrike" dirty="0" smtClean="0">
                          <a:solidFill>
                            <a:srgbClr val="4C4C4C"/>
                          </a:solidFill>
                          <a:effectLst/>
                          <a:latin typeface="Arial"/>
                          <a:cs typeface="Arial"/>
                        </a:rPr>
                        <a:t>LOL</a:t>
                      </a:r>
                      <a:endParaRPr lang="en-US" sz="1600" b="0" i="0" u="none" strike="noStrike" dirty="0">
                        <a:solidFill>
                          <a:srgbClr val="4C4C4C"/>
                        </a:solidFill>
                        <a:effectLst/>
                        <a:latin typeface="Arial"/>
                        <a:cs typeface="Arial"/>
                      </a:endParaRPr>
                    </a:p>
                  </a:txBody>
                  <a:tcPr marL="9525" marR="9525" marT="9525" marB="0" anchor="b">
                    <a:lnL>
                      <a:noFill/>
                    </a:lnL>
                    <a:lnR>
                      <a:noFill/>
                    </a:lnR>
                    <a:lnT>
                      <a:noFill/>
                    </a:lnT>
                    <a:lnB>
                      <a:noFill/>
                    </a:lnB>
                  </a:tcPr>
                </a:tc>
              </a:tr>
              <a:tr h="329321">
                <a:tc>
                  <a:txBody>
                    <a:bodyPr/>
                    <a:lstStyle/>
                    <a:p>
                      <a:pPr algn="ctr" fontAlgn="b"/>
                      <a:r>
                        <a:rPr lang="en-US" sz="1600" b="0" i="0" u="none" strike="noStrike" dirty="0">
                          <a:solidFill>
                            <a:srgbClr val="4C4C4C"/>
                          </a:solidFill>
                          <a:effectLst/>
                          <a:latin typeface="Arial"/>
                          <a:cs typeface="Arial"/>
                        </a:rPr>
                        <a:t>15x35</a:t>
                      </a:r>
                    </a:p>
                  </a:txBody>
                  <a:tcPr marL="9525" marR="9525" marT="9525" marB="0" anchor="b">
                    <a:lnL>
                      <a:noFill/>
                    </a:lnL>
                    <a:lnR>
                      <a:noFill/>
                    </a:lnR>
                    <a:lnT>
                      <a:noFill/>
                    </a:lnT>
                    <a:lnB>
                      <a:noFill/>
                    </a:lnB>
                  </a:tcPr>
                </a:tc>
                <a:tc>
                  <a:txBody>
                    <a:bodyPr/>
                    <a:lstStyle/>
                    <a:p>
                      <a:pPr algn="ctr" fontAlgn="b"/>
                      <a:r>
                        <a:rPr lang="en-US" sz="1600" b="0" i="0" u="none" strike="noStrike" dirty="0">
                          <a:solidFill>
                            <a:srgbClr val="4C4C4C"/>
                          </a:solidFill>
                          <a:effectLst/>
                          <a:latin typeface="Arial"/>
                          <a:cs typeface="Arial"/>
                        </a:rPr>
                        <a:t>40x40</a:t>
                      </a:r>
                    </a:p>
                  </a:txBody>
                  <a:tcPr marL="9525" marR="9525" marT="9525" marB="0" anchor="b">
                    <a:lnL>
                      <a:noFill/>
                    </a:lnL>
                    <a:lnR>
                      <a:noFill/>
                    </a:lnR>
                    <a:lnT>
                      <a:noFill/>
                    </a:lnT>
                    <a:lnB>
                      <a:noFill/>
                    </a:lnB>
                  </a:tcPr>
                </a:tc>
                <a:tc>
                  <a:txBody>
                    <a:bodyPr/>
                    <a:lstStyle/>
                    <a:p>
                      <a:pPr algn="ctr" fontAlgn="b"/>
                      <a:r>
                        <a:rPr lang="en-US" sz="1600" b="0" i="0" u="none" strike="noStrike" dirty="0" smtClean="0">
                          <a:solidFill>
                            <a:srgbClr val="4C4C4C"/>
                          </a:solidFill>
                          <a:effectLst/>
                          <a:latin typeface="Arial"/>
                          <a:cs typeface="Arial"/>
                        </a:rPr>
                        <a:t>ASYM</a:t>
                      </a:r>
                      <a:endParaRPr lang="en-US" sz="1600" b="0" i="0" u="none" strike="noStrike" dirty="0">
                        <a:solidFill>
                          <a:srgbClr val="4C4C4C"/>
                        </a:solidFill>
                        <a:effectLst/>
                        <a:latin typeface="Arial"/>
                        <a:cs typeface="Arial"/>
                      </a:endParaRPr>
                    </a:p>
                  </a:txBody>
                  <a:tcPr marL="9525" marR="9525" marT="9525" marB="0" anchor="b">
                    <a:lnL>
                      <a:noFill/>
                    </a:lnL>
                    <a:lnR>
                      <a:noFill/>
                    </a:lnR>
                    <a:lnT>
                      <a:noFill/>
                    </a:lnT>
                    <a:lnB>
                      <a:noFill/>
                    </a:lnB>
                  </a:tcPr>
                </a:tc>
              </a:tr>
            </a:tbl>
          </a:graphicData>
        </a:graphic>
      </p:graphicFrame>
      <p:sp>
        <p:nvSpPr>
          <p:cNvPr id="8" name="Content Placeholder 2"/>
          <p:cNvSpPr txBox="1">
            <a:spLocks/>
          </p:cNvSpPr>
          <p:nvPr/>
        </p:nvSpPr>
        <p:spPr>
          <a:xfrm>
            <a:off x="3563602" y="2864397"/>
            <a:ext cx="2135328" cy="2919047"/>
          </a:xfrm>
          <a:prstGeom prst="rect">
            <a:avLst/>
          </a:prstGeom>
        </p:spPr>
        <p:txBody>
          <a:bodyPr/>
          <a:lstStyle>
            <a:lvl1pPr marL="0" indent="0" algn="l" rtl="0" eaLnBrk="0" fontAlgn="base" hangingPunct="0">
              <a:spcBef>
                <a:spcPct val="0"/>
              </a:spcBef>
              <a:spcAft>
                <a:spcPts val="800"/>
              </a:spcAft>
              <a:buClr>
                <a:srgbClr val="7A8D47"/>
              </a:buClr>
              <a:buSzPct val="100000"/>
              <a:buFont typeface="Arial"/>
              <a:buNone/>
              <a:defRPr sz="1800" b="1" kern="1200" baseline="0">
                <a:solidFill>
                  <a:srgbClr val="4C4C4C"/>
                </a:solidFill>
                <a:latin typeface="Arial"/>
                <a:ea typeface="ＭＳ Ｐゴシック" charset="0"/>
                <a:cs typeface="Arial"/>
              </a:defRPr>
            </a:lvl1pPr>
            <a:lvl2pPr marL="166688" indent="-160338" algn="l" rtl="0" eaLnBrk="0" fontAlgn="base" hangingPunct="0">
              <a:spcBef>
                <a:spcPct val="20000"/>
              </a:spcBef>
              <a:spcAft>
                <a:spcPts val="800"/>
              </a:spcAft>
              <a:buClr>
                <a:srgbClr val="7A8D47"/>
              </a:buClr>
              <a:buSzPct val="100000"/>
              <a:buFont typeface="Arial"/>
              <a:buChar char="•"/>
              <a:defRPr sz="1600" b="0" kern="1200" baseline="0">
                <a:solidFill>
                  <a:srgbClr val="4C4C4C"/>
                </a:solidFill>
                <a:latin typeface="Arial"/>
                <a:ea typeface="ＭＳ Ｐゴシック" charset="0"/>
                <a:cs typeface="Arial"/>
              </a:defRPr>
            </a:lvl2pPr>
            <a:lvl3pPr marL="287338" indent="-128588" algn="l" rtl="0" eaLnBrk="0" fontAlgn="base" hangingPunct="0">
              <a:spcBef>
                <a:spcPct val="20000"/>
              </a:spcBef>
              <a:spcAft>
                <a:spcPts val="800"/>
              </a:spcAft>
              <a:buClr>
                <a:srgbClr val="7A8D47"/>
              </a:buClr>
              <a:buFont typeface="Arial"/>
              <a:buChar char="•"/>
              <a:defRPr sz="1400" b="0" kern="1200" baseline="0">
                <a:solidFill>
                  <a:srgbClr val="4C4C4C"/>
                </a:solidFill>
                <a:latin typeface="Arial"/>
                <a:ea typeface="ＭＳ Ｐゴシック" charset="0"/>
                <a:cs typeface="Arial"/>
              </a:defRPr>
            </a:lvl3pPr>
            <a:lvl4pPr marL="465138" indent="-128588" algn="l" rtl="0" eaLnBrk="0" fontAlgn="base" hangingPunct="0">
              <a:spcBef>
                <a:spcPct val="20000"/>
              </a:spcBef>
              <a:spcAft>
                <a:spcPts val="800"/>
              </a:spcAft>
              <a:buClr>
                <a:srgbClr val="7A8D47"/>
              </a:buClr>
              <a:buFont typeface="Arial"/>
              <a:buChar char="•"/>
              <a:defRPr sz="1200" b="0" kern="1200" baseline="0">
                <a:solidFill>
                  <a:srgbClr val="4C4C4C"/>
                </a:solidFill>
                <a:latin typeface="Arial"/>
                <a:ea typeface="ＭＳ Ｐゴシック" charset="0"/>
                <a:cs typeface="Arial"/>
              </a:defRPr>
            </a:lvl4pPr>
            <a:lvl5pPr marL="569913" indent="-128588" algn="l" rtl="0" eaLnBrk="0" fontAlgn="base" hangingPunct="0">
              <a:spcBef>
                <a:spcPct val="20000"/>
              </a:spcBef>
              <a:spcAft>
                <a:spcPts val="800"/>
              </a:spcAft>
              <a:buClr>
                <a:srgbClr val="7A8D47"/>
              </a:buClr>
              <a:buFont typeface="Arial"/>
              <a:buChar char="•"/>
              <a:defRPr sz="1000" b="0" kern="1200" baseline="0">
                <a:solidFill>
                  <a:srgbClr val="4C4C4C"/>
                </a:solidFill>
                <a:latin typeface="Arial"/>
                <a:ea typeface="ＭＳ Ｐゴシック" charset="0"/>
                <a:cs typeface="Arial"/>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a:lstStyle>
          <a:p>
            <a:pPr>
              <a:buClr>
                <a:srgbClr val="78A22F"/>
              </a:buClr>
            </a:pPr>
            <a:r>
              <a:rPr lang="en-US" sz="1600" dirty="0" smtClean="0">
                <a:latin typeface="Gotham Book"/>
                <a:cs typeface="Gotham Book"/>
              </a:rPr>
              <a:t>Tertiary Optical Module </a:t>
            </a:r>
          </a:p>
          <a:p>
            <a:pPr lvl="1">
              <a:lnSpc>
                <a:spcPct val="60000"/>
              </a:lnSpc>
              <a:buClr>
                <a:srgbClr val="78A22F"/>
              </a:buClr>
            </a:pPr>
            <a:r>
              <a:rPr lang="en-US" dirty="0">
                <a:latin typeface="Gotham Book"/>
                <a:cs typeface="Gotham Book"/>
              </a:rPr>
              <a:t>Clear</a:t>
            </a:r>
          </a:p>
          <a:p>
            <a:pPr lvl="1">
              <a:lnSpc>
                <a:spcPct val="60000"/>
              </a:lnSpc>
              <a:buClr>
                <a:srgbClr val="78A22F"/>
              </a:buClr>
            </a:pPr>
            <a:r>
              <a:rPr lang="en-US" dirty="0">
                <a:latin typeface="Gotham Book"/>
                <a:cs typeface="Gotham Book"/>
              </a:rPr>
              <a:t>0 x 8</a:t>
            </a:r>
          </a:p>
          <a:p>
            <a:pPr lvl="1">
              <a:lnSpc>
                <a:spcPct val="60000"/>
              </a:lnSpc>
              <a:buClr>
                <a:srgbClr val="78A22F"/>
              </a:buClr>
            </a:pPr>
            <a:r>
              <a:rPr lang="en-US" dirty="0">
                <a:latin typeface="Gotham Book"/>
                <a:cs typeface="Gotham Book"/>
              </a:rPr>
              <a:t>0 x 20 </a:t>
            </a:r>
          </a:p>
          <a:p>
            <a:pPr lvl="1">
              <a:lnSpc>
                <a:spcPct val="60000"/>
              </a:lnSpc>
              <a:buClr>
                <a:srgbClr val="78A22F"/>
              </a:buClr>
            </a:pPr>
            <a:r>
              <a:rPr lang="en-US" dirty="0">
                <a:latin typeface="Gotham Book"/>
                <a:cs typeface="Gotham Book"/>
              </a:rPr>
              <a:t>0 x 50 </a:t>
            </a:r>
          </a:p>
          <a:p>
            <a:pPr lvl="1">
              <a:lnSpc>
                <a:spcPct val="60000"/>
              </a:lnSpc>
              <a:buClr>
                <a:srgbClr val="78A22F"/>
              </a:buClr>
            </a:pPr>
            <a:r>
              <a:rPr lang="en-US" dirty="0">
                <a:latin typeface="Gotham Book"/>
                <a:cs typeface="Gotham Book"/>
              </a:rPr>
              <a:t>30 x 0 </a:t>
            </a:r>
          </a:p>
          <a:p>
            <a:pPr lvl="1">
              <a:lnSpc>
                <a:spcPct val="60000"/>
              </a:lnSpc>
              <a:buClr>
                <a:srgbClr val="78A22F"/>
              </a:buClr>
            </a:pPr>
            <a:r>
              <a:rPr lang="en-US" dirty="0">
                <a:latin typeface="Gotham Book"/>
                <a:cs typeface="Gotham Book"/>
              </a:rPr>
              <a:t>Line of Light </a:t>
            </a:r>
          </a:p>
          <a:p>
            <a:pPr lvl="1">
              <a:lnSpc>
                <a:spcPct val="60000"/>
              </a:lnSpc>
              <a:buClr>
                <a:srgbClr val="78A22F"/>
              </a:buClr>
            </a:pPr>
            <a:r>
              <a:rPr lang="en-US" dirty="0">
                <a:latin typeface="Gotham Book"/>
                <a:cs typeface="Gotham Book"/>
              </a:rPr>
              <a:t>Asymmetric</a:t>
            </a:r>
          </a:p>
        </p:txBody>
      </p:sp>
      <p:sp>
        <p:nvSpPr>
          <p:cNvPr id="10" name="Content Placeholder 2"/>
          <p:cNvSpPr txBox="1">
            <a:spLocks/>
          </p:cNvSpPr>
          <p:nvPr/>
        </p:nvSpPr>
        <p:spPr>
          <a:xfrm>
            <a:off x="6410443" y="1667824"/>
            <a:ext cx="2006760" cy="1229146"/>
          </a:xfrm>
          <a:prstGeom prst="rect">
            <a:avLst/>
          </a:prstGeom>
        </p:spPr>
        <p:txBody>
          <a:bodyPr/>
          <a:lstStyle>
            <a:lvl1pPr marL="0" indent="0" algn="l" rtl="0" eaLnBrk="0" fontAlgn="base" hangingPunct="0">
              <a:spcBef>
                <a:spcPct val="0"/>
              </a:spcBef>
              <a:spcAft>
                <a:spcPts val="800"/>
              </a:spcAft>
              <a:buClr>
                <a:srgbClr val="7A8D47"/>
              </a:buClr>
              <a:buSzPct val="100000"/>
              <a:buFont typeface="Arial"/>
              <a:buNone/>
              <a:defRPr sz="1800" b="1" kern="1200" baseline="0">
                <a:solidFill>
                  <a:srgbClr val="4C4C4C"/>
                </a:solidFill>
                <a:latin typeface="Arial"/>
                <a:ea typeface="ＭＳ Ｐゴシック" charset="0"/>
                <a:cs typeface="Arial"/>
              </a:defRPr>
            </a:lvl1pPr>
            <a:lvl2pPr marL="166688" indent="-160338" algn="l" rtl="0" eaLnBrk="0" fontAlgn="base" hangingPunct="0">
              <a:spcBef>
                <a:spcPct val="20000"/>
              </a:spcBef>
              <a:spcAft>
                <a:spcPts val="800"/>
              </a:spcAft>
              <a:buClr>
                <a:srgbClr val="7A8D47"/>
              </a:buClr>
              <a:buSzPct val="100000"/>
              <a:buFont typeface="Arial"/>
              <a:buChar char="•"/>
              <a:defRPr sz="1600" b="0" kern="1200" baseline="0">
                <a:solidFill>
                  <a:srgbClr val="4C4C4C"/>
                </a:solidFill>
                <a:latin typeface="Arial"/>
                <a:ea typeface="ＭＳ Ｐゴシック" charset="0"/>
                <a:cs typeface="Arial"/>
              </a:defRPr>
            </a:lvl2pPr>
            <a:lvl3pPr marL="287338" indent="-128588" algn="l" rtl="0" eaLnBrk="0" fontAlgn="base" hangingPunct="0">
              <a:spcBef>
                <a:spcPct val="20000"/>
              </a:spcBef>
              <a:spcAft>
                <a:spcPts val="800"/>
              </a:spcAft>
              <a:buClr>
                <a:srgbClr val="7A8D47"/>
              </a:buClr>
              <a:buFont typeface="Arial"/>
              <a:buChar char="•"/>
              <a:defRPr sz="1400" b="0" kern="1200" baseline="0">
                <a:solidFill>
                  <a:srgbClr val="4C4C4C"/>
                </a:solidFill>
                <a:latin typeface="Arial"/>
                <a:ea typeface="ＭＳ Ｐゴシック" charset="0"/>
                <a:cs typeface="Arial"/>
              </a:defRPr>
            </a:lvl3pPr>
            <a:lvl4pPr marL="465138" indent="-128588" algn="l" rtl="0" eaLnBrk="0" fontAlgn="base" hangingPunct="0">
              <a:spcBef>
                <a:spcPct val="20000"/>
              </a:spcBef>
              <a:spcAft>
                <a:spcPts val="800"/>
              </a:spcAft>
              <a:buClr>
                <a:srgbClr val="7A8D47"/>
              </a:buClr>
              <a:buFont typeface="Arial"/>
              <a:buChar char="•"/>
              <a:defRPr sz="1200" b="0" kern="1200" baseline="0">
                <a:solidFill>
                  <a:srgbClr val="4C4C4C"/>
                </a:solidFill>
                <a:latin typeface="Arial"/>
                <a:ea typeface="ＭＳ Ｐゴシック" charset="0"/>
                <a:cs typeface="Arial"/>
              </a:defRPr>
            </a:lvl4pPr>
            <a:lvl5pPr marL="569913" indent="-128588" algn="l" rtl="0" eaLnBrk="0" fontAlgn="base" hangingPunct="0">
              <a:spcBef>
                <a:spcPct val="20000"/>
              </a:spcBef>
              <a:spcAft>
                <a:spcPts val="800"/>
              </a:spcAft>
              <a:buClr>
                <a:srgbClr val="7A8D47"/>
              </a:buClr>
              <a:buFont typeface="Arial"/>
              <a:buChar char="•"/>
              <a:defRPr sz="1000" b="0" kern="1200" baseline="0">
                <a:solidFill>
                  <a:srgbClr val="4C4C4C"/>
                </a:solidFill>
                <a:latin typeface="Arial"/>
                <a:ea typeface="ＭＳ Ｐゴシック" charset="0"/>
                <a:cs typeface="Arial"/>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a:lstStyle>
          <a:p>
            <a:pPr algn="ctr"/>
            <a:r>
              <a:rPr lang="en-US" sz="2500" dirty="0" smtClean="0">
                <a:solidFill>
                  <a:srgbClr val="78A22F"/>
                </a:solidFill>
                <a:latin typeface="Gotham Book"/>
                <a:cs typeface="Gotham Book"/>
              </a:rPr>
              <a:t>Full Range 24 Options:</a:t>
            </a:r>
            <a:endParaRPr lang="en-US" sz="2500" dirty="0">
              <a:solidFill>
                <a:srgbClr val="78A22F"/>
              </a:solidFill>
              <a:latin typeface="Gotham Book"/>
              <a:cs typeface="Gotham Book"/>
            </a:endParaRPr>
          </a:p>
        </p:txBody>
      </p:sp>
      <p:pic>
        <p:nvPicPr>
          <p:cNvPr id="11" name="Picture 10" descr="Take 3.100.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8270" y="1255103"/>
            <a:ext cx="2334994" cy="1438888"/>
          </a:xfrm>
          <a:prstGeom prst="rect">
            <a:avLst/>
          </a:prstGeom>
        </p:spPr>
      </p:pic>
      <p:pic>
        <p:nvPicPr>
          <p:cNvPr id="12" name="Picture 11" descr="Take 3.99.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318901" y="1364515"/>
            <a:ext cx="2192677" cy="1538643"/>
          </a:xfrm>
          <a:prstGeom prst="rect">
            <a:avLst/>
          </a:prstGeom>
        </p:spPr>
      </p:pic>
      <p:sp>
        <p:nvSpPr>
          <p:cNvPr id="13" name="TextBox 12"/>
          <p:cNvSpPr txBox="1"/>
          <p:nvPr/>
        </p:nvSpPr>
        <p:spPr>
          <a:xfrm>
            <a:off x="2559305" y="1627517"/>
            <a:ext cx="833065" cy="861774"/>
          </a:xfrm>
          <a:prstGeom prst="rect">
            <a:avLst/>
          </a:prstGeom>
          <a:noFill/>
        </p:spPr>
        <p:txBody>
          <a:bodyPr wrap="square" rtlCol="0">
            <a:spAutoFit/>
          </a:bodyPr>
          <a:lstStyle/>
          <a:p>
            <a:pPr algn="ctr"/>
            <a:r>
              <a:rPr lang="en-US" sz="5000" b="1" dirty="0" smtClean="0">
                <a:solidFill>
                  <a:srgbClr val="78A22F"/>
                </a:solidFill>
                <a:latin typeface="Century Gothic"/>
                <a:cs typeface="Century Gothic"/>
              </a:rPr>
              <a:t>+</a:t>
            </a:r>
            <a:endParaRPr lang="en-US" sz="5000" b="1" dirty="0">
              <a:solidFill>
                <a:srgbClr val="78A22F"/>
              </a:solidFill>
              <a:latin typeface="Century Gothic"/>
              <a:cs typeface="Century Gothic"/>
            </a:endParaRPr>
          </a:p>
        </p:txBody>
      </p:sp>
      <p:sp>
        <p:nvSpPr>
          <p:cNvPr id="14" name="TextBox 13"/>
          <p:cNvSpPr txBox="1"/>
          <p:nvPr/>
        </p:nvSpPr>
        <p:spPr>
          <a:xfrm>
            <a:off x="5560951" y="1627517"/>
            <a:ext cx="833065" cy="861774"/>
          </a:xfrm>
          <a:prstGeom prst="rect">
            <a:avLst/>
          </a:prstGeom>
          <a:noFill/>
        </p:spPr>
        <p:txBody>
          <a:bodyPr wrap="square" rtlCol="0">
            <a:spAutoFit/>
          </a:bodyPr>
          <a:lstStyle/>
          <a:p>
            <a:pPr algn="ctr"/>
            <a:r>
              <a:rPr lang="en-US" sz="5000" b="1" dirty="0" smtClean="0">
                <a:solidFill>
                  <a:srgbClr val="78A22F"/>
                </a:solidFill>
                <a:latin typeface="Century Gothic"/>
                <a:cs typeface="Century Gothic"/>
              </a:rPr>
              <a:t>=</a:t>
            </a:r>
            <a:endParaRPr lang="en-US" sz="5000" b="1" dirty="0">
              <a:solidFill>
                <a:srgbClr val="78A22F"/>
              </a:solidFill>
              <a:latin typeface="Century Gothic"/>
              <a:cs typeface="Century Gothic"/>
            </a:endParaRPr>
          </a:p>
        </p:txBody>
      </p:sp>
      <p:sp>
        <p:nvSpPr>
          <p:cNvPr id="2" name="TextBox 1"/>
          <p:cNvSpPr txBox="1"/>
          <p:nvPr/>
        </p:nvSpPr>
        <p:spPr>
          <a:xfrm>
            <a:off x="6133671" y="5747657"/>
            <a:ext cx="2792615" cy="230832"/>
          </a:xfrm>
          <a:prstGeom prst="rect">
            <a:avLst/>
          </a:prstGeom>
        </p:spPr>
        <p:txBody>
          <a:bodyPr wrap="square" rtlCol="0">
            <a:spAutoFit/>
          </a:bodyPr>
          <a:lstStyle/>
          <a:p>
            <a:pPr marL="0" marR="0" indent="0" algn="l" defTabSz="914400" rtl="0" eaLnBrk="1" fontAlgn="auto" latinLnBrk="0" hangingPunct="1">
              <a:lnSpc>
                <a:spcPct val="100000"/>
              </a:lnSpc>
              <a:spcBef>
                <a:spcPct val="0"/>
              </a:spcBef>
              <a:spcAft>
                <a:spcPts val="0"/>
              </a:spcAft>
              <a:buClrTx/>
              <a:buSzTx/>
              <a:buFontTx/>
              <a:buNone/>
              <a:tabLst/>
            </a:pPr>
            <a:r>
              <a:rPr kumimoji="0" lang="en-US" sz="900" b="1" i="0" u="none" strike="noStrike" kern="1200" cap="all" spc="0" normalizeH="0" baseline="0" noProof="0" dirty="0" smtClean="0">
                <a:ln>
                  <a:noFill/>
                </a:ln>
                <a:solidFill>
                  <a:schemeClr val="tx1"/>
                </a:solidFill>
                <a:effectLst/>
                <a:uLnTx/>
                <a:uFillTx/>
                <a:latin typeface="Century Gothic" pitchFamily="34" charset="0"/>
                <a:ea typeface="+mj-ea"/>
                <a:cs typeface="+mj-cs"/>
              </a:rPr>
              <a:t>*9x9 and 9x17 are not currently</a:t>
            </a:r>
            <a:r>
              <a:rPr kumimoji="0" lang="en-US" sz="900" b="1" i="0" u="none" strike="noStrike" kern="1200" cap="all" spc="0" normalizeH="0" noProof="0" dirty="0" smtClean="0">
                <a:ln>
                  <a:noFill/>
                </a:ln>
                <a:solidFill>
                  <a:schemeClr val="tx1"/>
                </a:solidFill>
                <a:effectLst/>
                <a:uLnTx/>
                <a:uFillTx/>
                <a:latin typeface="Century Gothic" pitchFamily="34" charset="0"/>
                <a:ea typeface="+mj-ea"/>
                <a:cs typeface="+mj-cs"/>
              </a:rPr>
              <a:t> available</a:t>
            </a:r>
            <a:endParaRPr kumimoji="0" lang="en-US" sz="900" b="1" i="0" u="none" strike="noStrike" kern="1200" cap="all" spc="0" normalizeH="0" baseline="0" noProof="0" dirty="0" smtClean="0">
              <a:ln>
                <a:noFill/>
              </a:ln>
              <a:solidFill>
                <a:schemeClr val="tx1"/>
              </a:solidFill>
              <a:effectLst/>
              <a:uLnTx/>
              <a:uFillTx/>
              <a:latin typeface="Century Gothic" pitchFamily="34" charset="0"/>
              <a:ea typeface="+mj-ea"/>
              <a:cs typeface="+mj-cs"/>
            </a:endParaRPr>
          </a:p>
        </p:txBody>
      </p:sp>
    </p:spTree>
    <p:extLst>
      <p:ext uri="{BB962C8B-B14F-4D97-AF65-F5344CB8AC3E}">
        <p14:creationId xmlns:p14="http://schemas.microsoft.com/office/powerpoint/2010/main" val="37608872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Product </a:t>
            </a:r>
            <a:r>
              <a:rPr lang="en-US" dirty="0" smtClean="0"/>
              <a:t>Advancements | Dimming</a:t>
            </a:r>
            <a:endParaRPr lang="en-US" dirty="0"/>
          </a:p>
        </p:txBody>
      </p:sp>
      <p:sp>
        <p:nvSpPr>
          <p:cNvPr id="6" name="Content Placeholder 5"/>
          <p:cNvSpPr>
            <a:spLocks noGrp="1"/>
          </p:cNvSpPr>
          <p:nvPr>
            <p:ph idx="1"/>
          </p:nvPr>
        </p:nvSpPr>
        <p:spPr>
          <a:xfrm>
            <a:off x="430277" y="2164539"/>
            <a:ext cx="4004737" cy="3342527"/>
          </a:xfrm>
        </p:spPr>
        <p:txBody>
          <a:bodyPr/>
          <a:lstStyle/>
          <a:p>
            <a:pPr>
              <a:spcAft>
                <a:spcPts val="1200"/>
              </a:spcAft>
              <a:buClr>
                <a:srgbClr val="78A22F"/>
              </a:buClr>
            </a:pPr>
            <a:r>
              <a:rPr lang="en-US" dirty="0"/>
              <a:t>Patented Dimming Technology </a:t>
            </a:r>
          </a:p>
          <a:p>
            <a:pPr lvl="1">
              <a:spcAft>
                <a:spcPts val="1200"/>
              </a:spcAft>
            </a:pPr>
            <a:r>
              <a:rPr lang="en-US" dirty="0"/>
              <a:t>Patented “Dim to 0%“ technology delivers smooth, flicker-free </a:t>
            </a:r>
            <a:r>
              <a:rPr lang="en-US" dirty="0" smtClean="0"/>
              <a:t>dimming</a:t>
            </a:r>
          </a:p>
          <a:p>
            <a:pPr lvl="1">
              <a:spcAft>
                <a:spcPts val="400"/>
              </a:spcAft>
            </a:pPr>
            <a:r>
              <a:rPr lang="en-US" dirty="0" smtClean="0"/>
              <a:t>ELV </a:t>
            </a:r>
            <a:r>
              <a:rPr lang="en-US" dirty="0"/>
              <a:t>dimming down to 0</a:t>
            </a:r>
            <a:r>
              <a:rPr lang="en-US" dirty="0" smtClean="0"/>
              <a:t>%</a:t>
            </a:r>
          </a:p>
          <a:p>
            <a:pPr lvl="1">
              <a:spcAft>
                <a:spcPts val="400"/>
              </a:spcAft>
            </a:pPr>
            <a:r>
              <a:rPr lang="en-US" dirty="0" smtClean="0"/>
              <a:t>Multi-Volt digital power supply automatically detects voltage between 120V-277V</a:t>
            </a:r>
            <a:endParaRPr lang="en-US" dirty="0"/>
          </a:p>
          <a:p>
            <a:pPr lvl="1">
              <a:spcAft>
                <a:spcPts val="400"/>
              </a:spcAft>
            </a:pPr>
            <a:r>
              <a:rPr lang="en-US" dirty="0"/>
              <a:t>Compatible with LDCM &amp; LDCM-Plenum Rated 0-10V dimming </a:t>
            </a:r>
            <a:r>
              <a:rPr lang="en-US" dirty="0" smtClean="0"/>
              <a:t>modules</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t="24814"/>
          <a:stretch/>
        </p:blipFill>
        <p:spPr>
          <a:xfrm>
            <a:off x="4649765" y="1975886"/>
            <a:ext cx="4113658" cy="3662906"/>
          </a:xfrm>
          <a:prstGeom prst="rect">
            <a:avLst/>
          </a:prstGeom>
        </p:spPr>
      </p:pic>
    </p:spTree>
    <p:extLst>
      <p:ext uri="{BB962C8B-B14F-4D97-AF65-F5344CB8AC3E}">
        <p14:creationId xmlns:p14="http://schemas.microsoft.com/office/powerpoint/2010/main" val="27783850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804624" y="1801868"/>
            <a:ext cx="4988648" cy="2906609"/>
          </a:xfrm>
          <a:prstGeom prst="rect">
            <a:avLst/>
          </a:prstGeom>
        </p:spPr>
      </p:pic>
      <p:sp>
        <p:nvSpPr>
          <p:cNvPr id="3" name="Title 2"/>
          <p:cNvSpPr>
            <a:spLocks noGrp="1"/>
          </p:cNvSpPr>
          <p:nvPr>
            <p:ph type="title"/>
          </p:nvPr>
        </p:nvSpPr>
        <p:spPr/>
        <p:txBody>
          <a:bodyPr/>
          <a:lstStyle/>
          <a:p>
            <a:r>
              <a:rPr lang="en-US" dirty="0"/>
              <a:t>Product </a:t>
            </a:r>
            <a:r>
              <a:rPr lang="en-US" dirty="0" smtClean="0"/>
              <a:t>Advancements | Quality Light</a:t>
            </a:r>
            <a:endParaRPr lang="en-US" dirty="0"/>
          </a:p>
        </p:txBody>
      </p:sp>
      <p:sp>
        <p:nvSpPr>
          <p:cNvPr id="2" name="Content Placeholder 1"/>
          <p:cNvSpPr>
            <a:spLocks noGrp="1"/>
          </p:cNvSpPr>
          <p:nvPr>
            <p:ph idx="1"/>
          </p:nvPr>
        </p:nvSpPr>
        <p:spPr>
          <a:xfrm>
            <a:off x="413343" y="2177890"/>
            <a:ext cx="4223103" cy="2632185"/>
          </a:xfrm>
        </p:spPr>
        <p:txBody>
          <a:bodyPr/>
          <a:lstStyle/>
          <a:p>
            <a:pPr>
              <a:spcAft>
                <a:spcPts val="1200"/>
              </a:spcAft>
              <a:buClr>
                <a:srgbClr val="78A22F"/>
              </a:buClr>
            </a:pPr>
            <a:r>
              <a:rPr lang="en-US" dirty="0"/>
              <a:t>Highest Quality of Light </a:t>
            </a:r>
          </a:p>
          <a:p>
            <a:pPr lvl="1">
              <a:spcAft>
                <a:spcPts val="1200"/>
              </a:spcAft>
            </a:pPr>
            <a:r>
              <a:rPr lang="en-US" dirty="0"/>
              <a:t>High quality LEDs </a:t>
            </a:r>
            <a:endParaRPr lang="en-US" dirty="0" smtClean="0"/>
          </a:p>
          <a:p>
            <a:pPr lvl="1"/>
            <a:r>
              <a:rPr lang="en-US" dirty="0" smtClean="0"/>
              <a:t>Single </a:t>
            </a:r>
            <a:r>
              <a:rPr lang="en-US" dirty="0"/>
              <a:t>Binning </a:t>
            </a:r>
            <a:endParaRPr lang="en-US" dirty="0" smtClean="0"/>
          </a:p>
          <a:p>
            <a:pPr lvl="1"/>
            <a:r>
              <a:rPr lang="en-US" dirty="0" smtClean="0"/>
              <a:t>80+ and 90+ </a:t>
            </a:r>
            <a:r>
              <a:rPr lang="en-US" dirty="0"/>
              <a:t>CRI </a:t>
            </a:r>
            <a:endParaRPr lang="en-US" dirty="0" smtClean="0"/>
          </a:p>
          <a:p>
            <a:pPr lvl="1"/>
            <a:r>
              <a:rPr lang="en-US" dirty="0" smtClean="0"/>
              <a:t>CCT range of 2200K </a:t>
            </a:r>
            <a:r>
              <a:rPr lang="en-US" dirty="0"/>
              <a:t>to </a:t>
            </a:r>
            <a:r>
              <a:rPr lang="en-US" dirty="0" smtClean="0"/>
              <a:t>5000K</a:t>
            </a:r>
          </a:p>
          <a:p>
            <a:pPr lvl="1"/>
            <a:r>
              <a:rPr lang="en-US" dirty="0" smtClean="0"/>
              <a:t>Mono colors Red</a:t>
            </a:r>
            <a:r>
              <a:rPr lang="en-US" dirty="0"/>
              <a:t>, Green, Blue, and </a:t>
            </a:r>
            <a:r>
              <a:rPr lang="en-US" dirty="0" smtClean="0"/>
              <a:t>Amber</a:t>
            </a:r>
            <a:endParaRPr lang="en-US" dirty="0"/>
          </a:p>
        </p:txBody>
      </p:sp>
    </p:spTree>
    <p:extLst>
      <p:ext uri="{BB962C8B-B14F-4D97-AF65-F5344CB8AC3E}">
        <p14:creationId xmlns:p14="http://schemas.microsoft.com/office/powerpoint/2010/main" val="3922255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Product </a:t>
            </a:r>
            <a:r>
              <a:rPr lang="en-US" dirty="0" smtClean="0"/>
              <a:t>Details</a:t>
            </a:r>
            <a:endParaRPr lang="en-US" b="1" dirty="0"/>
          </a:p>
        </p:txBody>
      </p:sp>
    </p:spTree>
    <p:extLst>
      <p:ext uri="{BB962C8B-B14F-4D97-AF65-F5344CB8AC3E}">
        <p14:creationId xmlns:p14="http://schemas.microsoft.com/office/powerpoint/2010/main" val="2313439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Ecosense Introduction - External FINAL ">
  <a:themeElements>
    <a:clrScheme name="EcoSense Lighting Presentation Slides">
      <a:dk1>
        <a:srgbClr val="595959"/>
      </a:dk1>
      <a:lt1>
        <a:srgbClr val="FFFFFF"/>
      </a:lt1>
      <a:dk2>
        <a:srgbClr val="7F7F7F"/>
      </a:dk2>
      <a:lt2>
        <a:srgbClr val="FFFFFF"/>
      </a:lt2>
      <a:accent1>
        <a:srgbClr val="C1D82F"/>
      </a:accent1>
      <a:accent2>
        <a:srgbClr val="7FA32C"/>
      </a:accent2>
      <a:accent3>
        <a:srgbClr val="5C7B1D"/>
      </a:accent3>
      <a:accent4>
        <a:srgbClr val="78A22F"/>
      </a:accent4>
      <a:accent5>
        <a:srgbClr val="BAE72D"/>
      </a:accent5>
      <a:accent6>
        <a:srgbClr val="BFBFBF"/>
      </a:accent6>
      <a:hlink>
        <a:srgbClr val="5C7B1D"/>
      </a:hlink>
      <a:folHlink>
        <a:srgbClr val="CDC12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marL="0" marR="0" indent="0" algn="l" defTabSz="914400" rtl="0" eaLnBrk="1" fontAlgn="auto" latinLnBrk="0" hangingPunct="1">
          <a:lnSpc>
            <a:spcPct val="100000"/>
          </a:lnSpc>
          <a:spcBef>
            <a:spcPct val="0"/>
          </a:spcBef>
          <a:spcAft>
            <a:spcPts val="0"/>
          </a:spcAft>
          <a:buClrTx/>
          <a:buSzTx/>
          <a:buFontTx/>
          <a:buNone/>
          <a:tabLst/>
          <a:defRPr kumimoji="0" sz="2800" b="1" i="0" u="none" strike="noStrike" kern="1200" cap="all" spc="0" normalizeH="0" baseline="0" noProof="0" dirty="0" smtClean="0">
            <a:ln>
              <a:noFill/>
            </a:ln>
            <a:solidFill>
              <a:schemeClr val="tx1"/>
            </a:solidFill>
            <a:effectLst/>
            <a:uLnTx/>
            <a:uFillTx/>
            <a:latin typeface="Century Gothic" pitchFamily="34" charset="0"/>
            <a:ea typeface="+mj-ea"/>
            <a:cs typeface="+mj-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coSense Lighting Presentation Slides">
    <a:dk1>
      <a:srgbClr val="595959"/>
    </a:dk1>
    <a:lt1>
      <a:srgbClr val="FFFFFF"/>
    </a:lt1>
    <a:dk2>
      <a:srgbClr val="7F7F7F"/>
    </a:dk2>
    <a:lt2>
      <a:srgbClr val="FFFFFF"/>
    </a:lt2>
    <a:accent1>
      <a:srgbClr val="C1D82F"/>
    </a:accent1>
    <a:accent2>
      <a:srgbClr val="7FA32C"/>
    </a:accent2>
    <a:accent3>
      <a:srgbClr val="5C7B1D"/>
    </a:accent3>
    <a:accent4>
      <a:srgbClr val="78A22F"/>
    </a:accent4>
    <a:accent5>
      <a:srgbClr val="BAE72D"/>
    </a:accent5>
    <a:accent6>
      <a:srgbClr val="BFBFBF"/>
    </a:accent6>
    <a:hlink>
      <a:srgbClr val="5C7B1D"/>
    </a:hlink>
    <a:folHlink>
      <a:srgbClr val="CDC123"/>
    </a:folHlink>
  </a:clrScheme>
</a:themeOverride>
</file>

<file path=ppt/theme/themeOverride2.xml><?xml version="1.0" encoding="utf-8"?>
<a:themeOverride xmlns:a="http://schemas.openxmlformats.org/drawingml/2006/main">
  <a:clrScheme name="EcoSense Lighting Presentation Slides">
    <a:dk1>
      <a:srgbClr val="595959"/>
    </a:dk1>
    <a:lt1>
      <a:srgbClr val="FFFFFF"/>
    </a:lt1>
    <a:dk2>
      <a:srgbClr val="7F7F7F"/>
    </a:dk2>
    <a:lt2>
      <a:srgbClr val="FFFFFF"/>
    </a:lt2>
    <a:accent1>
      <a:srgbClr val="C1D82F"/>
    </a:accent1>
    <a:accent2>
      <a:srgbClr val="7FA32C"/>
    </a:accent2>
    <a:accent3>
      <a:srgbClr val="5C7B1D"/>
    </a:accent3>
    <a:accent4>
      <a:srgbClr val="78A22F"/>
    </a:accent4>
    <a:accent5>
      <a:srgbClr val="BAE72D"/>
    </a:accent5>
    <a:accent6>
      <a:srgbClr val="BFBFBF"/>
    </a:accent6>
    <a:hlink>
      <a:srgbClr val="5C7B1D"/>
    </a:hlink>
    <a:folHlink>
      <a:srgbClr val="CDC123"/>
    </a:folHlink>
  </a:clrScheme>
</a:themeOverride>
</file>

<file path=ppt/theme/themeOverride3.xml><?xml version="1.0" encoding="utf-8"?>
<a:themeOverride xmlns:a="http://schemas.openxmlformats.org/drawingml/2006/main">
  <a:clrScheme name="EcoSense Lighting Presentation Slides">
    <a:dk1>
      <a:srgbClr val="595959"/>
    </a:dk1>
    <a:lt1>
      <a:srgbClr val="FFFFFF"/>
    </a:lt1>
    <a:dk2>
      <a:srgbClr val="7F7F7F"/>
    </a:dk2>
    <a:lt2>
      <a:srgbClr val="FFFFFF"/>
    </a:lt2>
    <a:accent1>
      <a:srgbClr val="C1D82F"/>
    </a:accent1>
    <a:accent2>
      <a:srgbClr val="7FA32C"/>
    </a:accent2>
    <a:accent3>
      <a:srgbClr val="5C7B1D"/>
    </a:accent3>
    <a:accent4>
      <a:srgbClr val="78A22F"/>
    </a:accent4>
    <a:accent5>
      <a:srgbClr val="BAE72D"/>
    </a:accent5>
    <a:accent6>
      <a:srgbClr val="BFBFBF"/>
    </a:accent6>
    <a:hlink>
      <a:srgbClr val="5C7B1D"/>
    </a:hlink>
    <a:folHlink>
      <a:srgbClr val="CDC123"/>
    </a:folHlink>
  </a:clrScheme>
</a:themeOverride>
</file>

<file path=docProps/app.xml><?xml version="1.0" encoding="utf-8"?>
<Properties xmlns="http://schemas.openxmlformats.org/officeDocument/2006/extended-properties" xmlns:vt="http://schemas.openxmlformats.org/officeDocument/2006/docPropsVTypes">
  <Template/>
  <TotalTime>4928</TotalTime>
  <Words>2539</Words>
  <Application>Microsoft Office PowerPoint</Application>
  <PresentationFormat>On-screen Show (4:3)</PresentationFormat>
  <Paragraphs>584</Paragraphs>
  <Slides>36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ＭＳ Ｐゴシック</vt:lpstr>
      <vt:lpstr>Arial</vt:lpstr>
      <vt:lpstr>Calibri</vt:lpstr>
      <vt:lpstr>Calibri Light</vt:lpstr>
      <vt:lpstr>Century Gothic</vt:lpstr>
      <vt:lpstr>Gotham Book</vt:lpstr>
      <vt:lpstr>Wingdings</vt:lpstr>
      <vt:lpstr>Ecosense Introduction - External FINAL </vt:lpstr>
      <vt:lpstr>PowerPoint Presentation</vt:lpstr>
      <vt:lpstr>TRŌV | Freedom to Create</vt:lpstr>
      <vt:lpstr>TRŌV | Freedom to Create</vt:lpstr>
      <vt:lpstr>Product Advancements | Design</vt:lpstr>
      <vt:lpstr>Product Advancements | Optics</vt:lpstr>
      <vt:lpstr>Product Advancements | Optics</vt:lpstr>
      <vt:lpstr>Product Advancements | Dimming</vt:lpstr>
      <vt:lpstr>Product Advancements | Quality Light</vt:lpstr>
      <vt:lpstr>Product Details</vt:lpstr>
      <vt:lpstr>TRŌV | Applications</vt:lpstr>
      <vt:lpstr>TRŌV | Optic Selection Guide</vt:lpstr>
      <vt:lpstr>TRŌV | Lumen Selection Guide</vt:lpstr>
      <vt:lpstr>TRŌV | Applications - Cove</vt:lpstr>
      <vt:lpstr>Cove | L35 Interior (120°)</vt:lpstr>
      <vt:lpstr>Cove | L50 Exterior Cove (120°)</vt:lpstr>
      <vt:lpstr>TRŌV | Applications – Asymmetric Cove</vt:lpstr>
      <vt:lpstr>Cove | L50 Interior &amp; Exterior Asymmetric</vt:lpstr>
      <vt:lpstr>TRŌV | Applications – Line of Light</vt:lpstr>
      <vt:lpstr>Cove | L50 Interior &amp; Exterior Line of Light</vt:lpstr>
      <vt:lpstr>TRŌV | Applications – Wall Graze</vt:lpstr>
      <vt:lpstr>Graze | L50 Interior &amp; Exterior Wall Grazer</vt:lpstr>
      <vt:lpstr>TRŌV | Applications – Wall Wash</vt:lpstr>
      <vt:lpstr>Wash | L50 Interior &amp; Exterior Wall Wash</vt:lpstr>
      <vt:lpstr>TRŌV| Product Guide Chart</vt:lpstr>
      <vt:lpstr>Accessories</vt:lpstr>
      <vt:lpstr>TRŌV | Accessories</vt:lpstr>
      <vt:lpstr>TRŌV | Louvers</vt:lpstr>
      <vt:lpstr>TRŌV | Honeycomb Louver</vt:lpstr>
      <vt:lpstr>TRŌV | Snap On Frosted And Clear Lens</vt:lpstr>
      <vt:lpstr>TRŌV | Masking Plates</vt:lpstr>
      <vt:lpstr>TRŌV | Mounting Track &amp; Clips</vt:lpstr>
      <vt:lpstr>TRŌV | Wall Mount Arm System</vt:lpstr>
      <vt:lpstr>TRŌV | Fine Adjustment Bracket</vt:lpstr>
      <vt:lpstr>TRŌV | Angle Lock Clip</vt:lpstr>
      <vt:lpstr>TRŌV | L-Bracket</vt:lpstr>
      <vt:lpstr>TRŌV | Landscape Mounting Stake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Torres</dc:creator>
  <cp:lastModifiedBy>Cristina Rodrigues</cp:lastModifiedBy>
  <cp:revision>511</cp:revision>
  <cp:lastPrinted>2015-04-16T00:13:49Z</cp:lastPrinted>
  <dcterms:created xsi:type="dcterms:W3CDTF">2013-10-08T00:03:38Z</dcterms:created>
  <dcterms:modified xsi:type="dcterms:W3CDTF">2015-10-19T06:23:30Z</dcterms:modified>
</cp:coreProperties>
</file>